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587" r:id="rId3"/>
    <p:sldId id="578" r:id="rId4"/>
    <p:sldId id="621" r:id="rId5"/>
    <p:sldId id="639" r:id="rId6"/>
    <p:sldId id="640" r:id="rId7"/>
    <p:sldId id="606" r:id="rId8"/>
    <p:sldId id="607" r:id="rId9"/>
    <p:sldId id="608" r:id="rId10"/>
    <p:sldId id="612" r:id="rId11"/>
    <p:sldId id="609" r:id="rId12"/>
    <p:sldId id="605" r:id="rId13"/>
    <p:sldId id="610" r:id="rId14"/>
    <p:sldId id="615" r:id="rId15"/>
    <p:sldId id="635" r:id="rId16"/>
    <p:sldId id="596" r:id="rId17"/>
    <p:sldId id="622" r:id="rId18"/>
    <p:sldId id="624" r:id="rId19"/>
    <p:sldId id="623" r:id="rId20"/>
    <p:sldId id="625" r:id="rId21"/>
    <p:sldId id="627" r:id="rId22"/>
    <p:sldId id="629" r:id="rId23"/>
    <p:sldId id="630" r:id="rId24"/>
    <p:sldId id="637" r:id="rId25"/>
    <p:sldId id="64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E2E"/>
    <a:srgbClr val="7FA1AC"/>
    <a:srgbClr val="FF4040"/>
    <a:srgbClr val="FFBFBF"/>
    <a:srgbClr val="FF8181"/>
    <a:srgbClr val="ED7D31"/>
    <a:srgbClr val="5E9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2" autoAdjust="0"/>
    <p:restoredTop sz="94660"/>
  </p:normalViewPr>
  <p:slideViewPr>
    <p:cSldViewPr snapToGrid="0">
      <p:cViewPr>
        <p:scale>
          <a:sx n="150" d="100"/>
          <a:sy n="150" d="100"/>
        </p:scale>
        <p:origin x="1976" y="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mes\Documents\Work\PsyMaptic-A\posteriorRR%20ethnicit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8178035935730116E-2"/>
          <c:y val="8.6287085843606046E-2"/>
          <c:w val="0.86364392812853974"/>
          <c:h val="0.61337147177232565"/>
        </c:manualLayout>
      </c:layout>
      <c:lineChart>
        <c:grouping val="standard"/>
        <c:varyColors val="0"/>
        <c:ser>
          <c:idx val="0"/>
          <c:order val="0"/>
          <c:tx>
            <c:strRef>
              <c:f>'Model 4'!$O$5</c:f>
              <c:strCache>
                <c:ptCount val="1"/>
                <c:pt idx="0">
                  <c:v>Male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cat>
            <c:strRef>
              <c:f>'Model 4'!$P$5:$P$15</c:f>
              <c:strCache>
                <c:ptCount val="11"/>
                <c:pt idx="0">
                  <c:v>16-17</c:v>
                </c:pt>
                <c:pt idx="1">
                  <c:v>18-19</c:v>
                </c:pt>
                <c:pt idx="2">
                  <c:v>20-24</c:v>
                </c:pt>
                <c:pt idx="3">
                  <c:v>25-29</c:v>
                </c:pt>
                <c:pt idx="4">
                  <c:v>30-34</c:v>
                </c:pt>
                <c:pt idx="5">
                  <c:v>35-39</c:v>
                </c:pt>
                <c:pt idx="6">
                  <c:v>40-44</c:v>
                </c:pt>
                <c:pt idx="7">
                  <c:v>45-49</c:v>
                </c:pt>
                <c:pt idx="8">
                  <c:v>50-54</c:v>
                </c:pt>
                <c:pt idx="9">
                  <c:v>55-59</c:v>
                </c:pt>
                <c:pt idx="10">
                  <c:v>60-64</c:v>
                </c:pt>
              </c:strCache>
            </c:strRef>
          </c:cat>
          <c:val>
            <c:numRef>
              <c:f>'Model 4'!$S$5:$S$15</c:f>
              <c:numCache>
                <c:formatCode>General</c:formatCode>
                <c:ptCount val="11"/>
                <c:pt idx="0">
                  <c:v>31.529558312353803</c:v>
                </c:pt>
                <c:pt idx="1">
                  <c:v>66.594731310843329</c:v>
                </c:pt>
                <c:pt idx="2">
                  <c:v>51.579559741667353</c:v>
                </c:pt>
                <c:pt idx="3">
                  <c:v>35.585044987261369</c:v>
                </c:pt>
                <c:pt idx="4">
                  <c:v>22.628846019923518</c:v>
                </c:pt>
                <c:pt idx="5">
                  <c:v>16.349960230749275</c:v>
                </c:pt>
                <c:pt idx="6">
                  <c:v>13.986959971683902</c:v>
                </c:pt>
                <c:pt idx="7">
                  <c:v>12.766511647741696</c:v>
                </c:pt>
                <c:pt idx="8">
                  <c:v>10.595458490003505</c:v>
                </c:pt>
                <c:pt idx="9">
                  <c:v>13.171105657570966</c:v>
                </c:pt>
                <c:pt idx="10">
                  <c:v>12.415248873709839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41-40D9-A60B-18B395537D97}"/>
            </c:ext>
          </c:extLst>
        </c:ser>
        <c:ser>
          <c:idx val="1"/>
          <c:order val="1"/>
          <c:tx>
            <c:strRef>
              <c:f>'Model 4'!$O$16</c:f>
              <c:strCache>
                <c:ptCount val="1"/>
                <c:pt idx="0">
                  <c:v>Female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cat>
            <c:strRef>
              <c:f>'Model 4'!$P$5:$P$15</c:f>
              <c:strCache>
                <c:ptCount val="11"/>
                <c:pt idx="0">
                  <c:v>16-17</c:v>
                </c:pt>
                <c:pt idx="1">
                  <c:v>18-19</c:v>
                </c:pt>
                <c:pt idx="2">
                  <c:v>20-24</c:v>
                </c:pt>
                <c:pt idx="3">
                  <c:v>25-29</c:v>
                </c:pt>
                <c:pt idx="4">
                  <c:v>30-34</c:v>
                </c:pt>
                <c:pt idx="5">
                  <c:v>35-39</c:v>
                </c:pt>
                <c:pt idx="6">
                  <c:v>40-44</c:v>
                </c:pt>
                <c:pt idx="7">
                  <c:v>45-49</c:v>
                </c:pt>
                <c:pt idx="8">
                  <c:v>50-54</c:v>
                </c:pt>
                <c:pt idx="9">
                  <c:v>55-59</c:v>
                </c:pt>
                <c:pt idx="10">
                  <c:v>60-64</c:v>
                </c:pt>
              </c:strCache>
            </c:strRef>
          </c:cat>
          <c:val>
            <c:numRef>
              <c:f>'Model 4'!$S$16:$S$26</c:f>
              <c:numCache>
                <c:formatCode>General</c:formatCode>
                <c:ptCount val="11"/>
                <c:pt idx="0">
                  <c:v>14.767450451738513</c:v>
                </c:pt>
                <c:pt idx="1">
                  <c:v>28.726655792207648</c:v>
                </c:pt>
                <c:pt idx="2">
                  <c:v>24.471898640162369</c:v>
                </c:pt>
                <c:pt idx="3">
                  <c:v>21.745905022261944</c:v>
                </c:pt>
                <c:pt idx="4">
                  <c:v>15.669645996796769</c:v>
                </c:pt>
                <c:pt idx="5">
                  <c:v>15.032664472063141</c:v>
                </c:pt>
                <c:pt idx="6">
                  <c:v>14.062693852977246</c:v>
                </c:pt>
                <c:pt idx="7">
                  <c:v>13.577655518164457</c:v>
                </c:pt>
                <c:pt idx="8">
                  <c:v>12.333578041355031</c:v>
                </c:pt>
                <c:pt idx="9">
                  <c:v>9.7534928801171059</c:v>
                </c:pt>
                <c:pt idx="10">
                  <c:v>8.2790271287839161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41-40D9-A60B-18B395537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6528031"/>
        <c:axId val="1576533023"/>
      </c:lineChart>
      <c:catAx>
        <c:axId val="1576528031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r>
                  <a:rPr lang="en-US" sz="800" dirty="0">
                    <a:latin typeface="Corbel" panose="020B0503020204020204" pitchFamily="34" charset="0"/>
                  </a:rPr>
                  <a:t>Age</a:t>
                </a:r>
              </a:p>
            </c:rich>
          </c:tx>
          <c:layout>
            <c:manualLayout>
              <c:xMode val="edge"/>
              <c:yMode val="edge"/>
              <c:x val="0.43603636226987474"/>
              <c:y val="0.68396999655345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 panose="020B0503020204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1576533023"/>
        <c:crosses val="autoZero"/>
        <c:auto val="1"/>
        <c:lblAlgn val="ctr"/>
        <c:lblOffset val="100"/>
        <c:noMultiLvlLbl val="0"/>
      </c:catAx>
      <c:valAx>
        <c:axId val="1576533023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6528031"/>
        <c:crosses val="autoZero"/>
        <c:crossBetween val="between"/>
        <c:majorUnit val="20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90529523742123"/>
          <c:y val="0.83579097966993021"/>
          <c:w val="0.84694882352323231"/>
          <c:h val="0.14548793277883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75122100122097"/>
          <c:y val="0.13521099496709252"/>
          <c:w val="0.60864010989010986"/>
          <c:h val="0.68329849012775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D5-4843-AB49-279B87B6762E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Sheet1!$F$2:$F$10</c:f>
                <c:numCache>
                  <c:formatCode>General</c:formatCode>
                  <c:ptCount val="9"/>
                  <c:pt idx="1">
                    <c:v>0.29000000000000004</c:v>
                  </c:pt>
                  <c:pt idx="2">
                    <c:v>0.83000000000000007</c:v>
                  </c:pt>
                  <c:pt idx="3">
                    <c:v>0.64000000000000012</c:v>
                  </c:pt>
                  <c:pt idx="4">
                    <c:v>0.48</c:v>
                  </c:pt>
                  <c:pt idx="5">
                    <c:v>0.68000000000000016</c:v>
                  </c:pt>
                  <c:pt idx="6">
                    <c:v>0.4800000000000002</c:v>
                  </c:pt>
                  <c:pt idx="7">
                    <c:v>0.60000000000000009</c:v>
                  </c:pt>
                  <c:pt idx="8">
                    <c:v>0.42000000000000015</c:v>
                  </c:pt>
                </c:numCache>
              </c:numRef>
            </c:plus>
            <c:minus>
              <c:numRef>
                <c:f>Sheet1!$E$2:$E$10</c:f>
                <c:numCache>
                  <c:formatCode>General</c:formatCode>
                  <c:ptCount val="9"/>
                  <c:pt idx="1">
                    <c:v>0.25</c:v>
                  </c:pt>
                  <c:pt idx="2">
                    <c:v>0.71999999999999975</c:v>
                  </c:pt>
                  <c:pt idx="3">
                    <c:v>0.55000000000000027</c:v>
                  </c:pt>
                  <c:pt idx="4">
                    <c:v>0.37</c:v>
                  </c:pt>
                  <c:pt idx="5">
                    <c:v>0.54</c:v>
                  </c:pt>
                  <c:pt idx="6">
                    <c:v>0.3899999999999999</c:v>
                  </c:pt>
                  <c:pt idx="7">
                    <c:v>0.48999999999999977</c:v>
                  </c:pt>
                  <c:pt idx="8">
                    <c:v>0.34999999999999987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Sheet1!$A$2:$A$10</c:f>
              <c:strCache>
                <c:ptCount val="9"/>
                <c:pt idx="0">
                  <c:v>White British, Irish, Traveller</c:v>
                </c:pt>
                <c:pt idx="1">
                  <c:v>White, Other</c:v>
                </c:pt>
                <c:pt idx="2">
                  <c:v>Black Caribbean </c:v>
                </c:pt>
                <c:pt idx="3">
                  <c:v>Black African</c:v>
                </c:pt>
                <c:pt idx="4">
                  <c:v>Indian</c:v>
                </c:pt>
                <c:pt idx="5">
                  <c:v>Pakistani</c:v>
                </c:pt>
                <c:pt idx="6">
                  <c:v>Bangladeshi</c:v>
                </c:pt>
                <c:pt idx="7">
                  <c:v>Mixed</c:v>
                </c:pt>
                <c:pt idx="8">
                  <c:v>Other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1.51</c:v>
                </c:pt>
                <c:pt idx="2">
                  <c:v>4.8</c:v>
                </c:pt>
                <c:pt idx="3">
                  <c:v>3.33</c:v>
                </c:pt>
                <c:pt idx="4">
                  <c:v>1.27</c:v>
                </c:pt>
                <c:pt idx="5">
                  <c:v>1.92</c:v>
                </c:pt>
                <c:pt idx="6">
                  <c:v>1.7</c:v>
                </c:pt>
                <c:pt idx="7">
                  <c:v>2.11</c:v>
                </c:pt>
                <c:pt idx="8">
                  <c:v>1.44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D5-4843-AB49-279B87B67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8204416"/>
        <c:axId val="2048273520"/>
      </c:barChart>
      <c:catAx>
        <c:axId val="204820441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r>
                  <a:rPr lang="en-US"/>
                  <a:t>Ethnic group</a:t>
                </a:r>
              </a:p>
            </c:rich>
          </c:tx>
          <c:layout>
            <c:manualLayout>
              <c:xMode val="edge"/>
              <c:yMode val="edge"/>
              <c:x val="0.39908959096459096"/>
              <c:y val="0.793925667828106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 panose="020B0503020204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2048273520"/>
        <c:crosses val="autoZero"/>
        <c:auto val="1"/>
        <c:lblAlgn val="ctr"/>
        <c:lblOffset val="100"/>
        <c:noMultiLvlLbl val="0"/>
      </c:catAx>
      <c:valAx>
        <c:axId val="204827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r>
                  <a:rPr lang="en-US" dirty="0" err="1"/>
                  <a:t>pRR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8766788766788768E-2"/>
              <c:y val="0.337255129694154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 panose="020B0503020204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204820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 sz="800"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568249235117812E-2"/>
          <c:y val="2.266172229089411E-2"/>
          <c:w val="0.88804398710516219"/>
          <c:h val="0.74874927292486626"/>
        </c:manualLayout>
      </c:layout>
      <c:lineChart>
        <c:grouping val="standard"/>
        <c:varyColors val="0"/>
        <c:ser>
          <c:idx val="0"/>
          <c:order val="0"/>
          <c:tx>
            <c:strRef>
              <c:f>'Model 4 fit'!$D$1</c:f>
              <c:strCache>
                <c:ptCount val="1"/>
                <c:pt idx="0">
                  <c:v>Predicted 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38100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BC0B7595-15E8-4241-915F-E38C3BCCCE6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94AF-4DBF-98D2-40F0166C6D5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8AA94C5-653D-447A-A60E-AC9411A96420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4AF-4DBF-98D2-40F0166C6D50}"/>
                </c:ext>
              </c:extLst>
            </c:dLbl>
            <c:dLbl>
              <c:idx val="2"/>
              <c:tx>
                <c:rich>
                  <a:bodyPr rot="0" spcFirstLastPara="1" vertOverflow="ellipsis" horzOverflow="clip" vert="horz" wrap="square" lIns="38100" tIns="37800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defRPr>
                    </a:pPr>
                    <a:fld id="{5E21C442-7AE2-4D73-ABEE-4E387B1CF06E}" type="CELLRANGE">
                      <a:rPr lang="en-GB"/>
                      <a:pPr>
                        <a:defRPr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37800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4AF-4DBF-98D2-40F0166C6D5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7B48D59-97F2-49ED-B1BC-FB4F2F480A26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4AF-4DBF-98D2-40F0166C6D5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5CC8399-C5A5-45AA-A3FA-393903E43D5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4AF-4DBF-98D2-40F0166C6D5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4AF-4DBF-98D2-40F0166C6D5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62BD52F-F14C-42F8-B4FE-0D8D111D8AD2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94AF-4DBF-98D2-40F0166C6D5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6D9A3F9-89E2-4157-BD3F-CD8DC9859D08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94AF-4DBF-98D2-40F0166C6D5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1B3F86B-98A9-4E6D-AAF5-212BFCAB4E85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94AF-4DBF-98D2-40F0166C6D5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91A033EE-6644-4463-A766-EF511387DE1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94AF-4DBF-98D2-40F0166C6D5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94980F04-708A-4CDE-B798-4556BFABDB8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94AF-4DBF-98D2-40F0166C6D50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749E13A6-6B19-4EAE-AA40-C6E2E8CBADD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94AF-4DBF-98D2-40F0166C6D50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02C48237-143A-464C-A7F7-69105245ACFB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94AF-4DBF-98D2-40F0166C6D50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2D3B2E83-4431-41E2-BAA2-D703DB0B09D8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94AF-4DBF-98D2-40F0166C6D50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8E8AA4C2-B01A-4464-931A-B62EE6EB23A1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94AF-4DBF-98D2-40F0166C6D50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94AF-4DBF-98D2-40F0166C6D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8100" tIns="37800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'Model 4 fit'!$H$2:$H$17</c:f>
                <c:numCache>
                  <c:formatCode>General</c:formatCode>
                  <c:ptCount val="16"/>
                  <c:pt idx="0">
                    <c:v>485</c:v>
                  </c:pt>
                  <c:pt idx="1">
                    <c:v>317</c:v>
                  </c:pt>
                  <c:pt idx="2">
                    <c:v>319</c:v>
                  </c:pt>
                  <c:pt idx="3">
                    <c:v>289</c:v>
                  </c:pt>
                  <c:pt idx="4">
                    <c:v>350</c:v>
                  </c:pt>
                  <c:pt idx="6">
                    <c:v>337</c:v>
                  </c:pt>
                  <c:pt idx="7">
                    <c:v>130</c:v>
                  </c:pt>
                  <c:pt idx="8">
                    <c:v>81</c:v>
                  </c:pt>
                  <c:pt idx="9">
                    <c:v>95</c:v>
                  </c:pt>
                  <c:pt idx="10">
                    <c:v>105</c:v>
                  </c:pt>
                  <c:pt idx="11">
                    <c:v>135</c:v>
                  </c:pt>
                  <c:pt idx="12">
                    <c:v>31</c:v>
                  </c:pt>
                  <c:pt idx="13">
                    <c:v>126</c:v>
                  </c:pt>
                  <c:pt idx="14">
                    <c:v>96</c:v>
                  </c:pt>
                  <c:pt idx="15">
                    <c:v>0</c:v>
                  </c:pt>
                </c:numCache>
              </c:numRef>
            </c:plus>
            <c:minus>
              <c:numRef>
                <c:f>'Model 4 fit'!$G$2:$G$17</c:f>
                <c:numCache>
                  <c:formatCode>General</c:formatCode>
                  <c:ptCount val="16"/>
                  <c:pt idx="0">
                    <c:v>489</c:v>
                  </c:pt>
                  <c:pt idx="1">
                    <c:v>300</c:v>
                  </c:pt>
                  <c:pt idx="2">
                    <c:v>310</c:v>
                  </c:pt>
                  <c:pt idx="3">
                    <c:v>279</c:v>
                  </c:pt>
                  <c:pt idx="4">
                    <c:v>337</c:v>
                  </c:pt>
                  <c:pt idx="6">
                    <c:v>335</c:v>
                  </c:pt>
                  <c:pt idx="7">
                    <c:v>115</c:v>
                  </c:pt>
                  <c:pt idx="8">
                    <c:v>67</c:v>
                  </c:pt>
                  <c:pt idx="9">
                    <c:v>97</c:v>
                  </c:pt>
                  <c:pt idx="10">
                    <c:v>79</c:v>
                  </c:pt>
                  <c:pt idx="11">
                    <c:v>98</c:v>
                  </c:pt>
                  <c:pt idx="12">
                    <c:v>29</c:v>
                  </c:pt>
                  <c:pt idx="13">
                    <c:v>121</c:v>
                  </c:pt>
                  <c:pt idx="14">
                    <c:v>85</c:v>
                  </c:pt>
                  <c:pt idx="15">
                    <c:v>0</c:v>
                  </c:pt>
                </c:numCache>
              </c:numRef>
            </c:minus>
            <c:spPr>
              <a:noFill/>
              <a:ln w="63500" cap="flat" cmpd="sng" algn="ctr">
                <a:solidFill>
                  <a:srgbClr val="FFB3B3"/>
                </a:solidFill>
                <a:round/>
              </a:ln>
              <a:effectLst/>
            </c:spPr>
          </c:errBars>
          <c:cat>
            <c:strRef>
              <c:f>'Model 4 fit'!$B$2:$B$17</c:f>
              <c:strCache>
                <c:ptCount val="16"/>
                <c:pt idx="0">
                  <c:v>Total</c:v>
                </c:pt>
                <c:pt idx="1">
                  <c:v> 16-35</c:v>
                </c:pt>
                <c:pt idx="2">
                  <c:v> 36-64</c:v>
                </c:pt>
                <c:pt idx="3">
                  <c:v> Female</c:v>
                </c:pt>
                <c:pt idx="4">
                  <c:v> Male</c:v>
                </c:pt>
                <c:pt idx="5">
                  <c:v> Unknown sex</c:v>
                </c:pt>
                <c:pt idx="6">
                  <c:v> White British</c:v>
                </c:pt>
                <c:pt idx="7">
                  <c:v> White Other</c:v>
                </c:pt>
                <c:pt idx="8">
                  <c:v> Black Caribbean</c:v>
                </c:pt>
                <c:pt idx="9">
                  <c:v> Black African</c:v>
                </c:pt>
                <c:pt idx="10">
                  <c:v> Indian</c:v>
                </c:pt>
                <c:pt idx="11">
                  <c:v> Pakistani</c:v>
                </c:pt>
                <c:pt idx="12">
                  <c:v> Bangladeshi</c:v>
                </c:pt>
                <c:pt idx="13">
                  <c:v> Mixed</c:v>
                </c:pt>
                <c:pt idx="14">
                  <c:v> Other</c:v>
                </c:pt>
                <c:pt idx="15">
                  <c:v>Unknown ethnicity</c:v>
                </c:pt>
              </c:strCache>
            </c:strRef>
          </c:cat>
          <c:val>
            <c:numRef>
              <c:f>'Model 4 fit'!$D$2:$D$17</c:f>
              <c:numCache>
                <c:formatCode>General</c:formatCode>
                <c:ptCount val="16"/>
                <c:pt idx="0">
                  <c:v>8112</c:v>
                </c:pt>
                <c:pt idx="1">
                  <c:v>5378</c:v>
                </c:pt>
                <c:pt idx="2">
                  <c:v>2734</c:v>
                </c:pt>
                <c:pt idx="3">
                  <c:v>3178</c:v>
                </c:pt>
                <c:pt idx="4">
                  <c:v>4934</c:v>
                </c:pt>
                <c:pt idx="6">
                  <c:v>4570</c:v>
                </c:pt>
                <c:pt idx="7">
                  <c:v>767</c:v>
                </c:pt>
                <c:pt idx="8">
                  <c:v>538</c:v>
                </c:pt>
                <c:pt idx="9">
                  <c:v>593</c:v>
                </c:pt>
                <c:pt idx="10">
                  <c:v>281</c:v>
                </c:pt>
                <c:pt idx="11">
                  <c:v>370</c:v>
                </c:pt>
                <c:pt idx="12">
                  <c:v>125</c:v>
                </c:pt>
                <c:pt idx="13">
                  <c:v>489</c:v>
                </c:pt>
                <c:pt idx="14">
                  <c:v>380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'Model 4 fit'!$O$2:$O$17</c15:f>
                <c15:dlblRangeCache>
                  <c:ptCount val="16"/>
                  <c:pt idx="0">
                    <c:v>74, (0.9%)</c:v>
                  </c:pt>
                  <c:pt idx="1">
                    <c:v>-541, (-10.1%)</c:v>
                  </c:pt>
                  <c:pt idx="2">
                    <c:v>615, (22.5%)</c:v>
                  </c:pt>
                  <c:pt idx="3">
                    <c:v>-62, (-2%)</c:v>
                  </c:pt>
                  <c:pt idx="4">
                    <c:v>144, (2.9%)</c:v>
                  </c:pt>
                  <c:pt idx="6">
                    <c:v>-114, (-2.5%)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94AF-4DBF-98D2-40F0166C6D50}"/>
            </c:ext>
          </c:extLst>
        </c:ser>
        <c:ser>
          <c:idx val="1"/>
          <c:order val="1"/>
          <c:tx>
            <c:strRef>
              <c:f>'Model 4 fit'!$C$1</c:f>
              <c:strCache>
                <c:ptCount val="1"/>
                <c:pt idx="0">
                  <c:v>Observed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alpha val="0"/>
                </a:schemeClr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cat>
            <c:strRef>
              <c:f>'Model 4 fit'!$B$2:$B$17</c:f>
              <c:strCache>
                <c:ptCount val="16"/>
                <c:pt idx="0">
                  <c:v>Total</c:v>
                </c:pt>
                <c:pt idx="1">
                  <c:v> 16-35</c:v>
                </c:pt>
                <c:pt idx="2">
                  <c:v> 36-64</c:v>
                </c:pt>
                <c:pt idx="3">
                  <c:v> Female</c:v>
                </c:pt>
                <c:pt idx="4">
                  <c:v> Male</c:v>
                </c:pt>
                <c:pt idx="5">
                  <c:v> Unknown sex</c:v>
                </c:pt>
                <c:pt idx="6">
                  <c:v> White British</c:v>
                </c:pt>
                <c:pt idx="7">
                  <c:v> White Other</c:v>
                </c:pt>
                <c:pt idx="8">
                  <c:v> Black Caribbean</c:v>
                </c:pt>
                <c:pt idx="9">
                  <c:v> Black African</c:v>
                </c:pt>
                <c:pt idx="10">
                  <c:v> Indian</c:v>
                </c:pt>
                <c:pt idx="11">
                  <c:v> Pakistani</c:v>
                </c:pt>
                <c:pt idx="12">
                  <c:v> Bangladeshi</c:v>
                </c:pt>
                <c:pt idx="13">
                  <c:v> Mixed</c:v>
                </c:pt>
                <c:pt idx="14">
                  <c:v> Other</c:v>
                </c:pt>
                <c:pt idx="15">
                  <c:v>Unknown ethnicity</c:v>
                </c:pt>
              </c:strCache>
            </c:strRef>
          </c:cat>
          <c:val>
            <c:numRef>
              <c:f>'Model 4 fit'!$C$2:$C$17</c:f>
              <c:numCache>
                <c:formatCode>General</c:formatCode>
                <c:ptCount val="16"/>
                <c:pt idx="0">
                  <c:v>8038</c:v>
                </c:pt>
                <c:pt idx="1">
                  <c:v>5919</c:v>
                </c:pt>
                <c:pt idx="2">
                  <c:v>2119</c:v>
                </c:pt>
                <c:pt idx="3">
                  <c:v>3240</c:v>
                </c:pt>
                <c:pt idx="4">
                  <c:v>4790</c:v>
                </c:pt>
                <c:pt idx="5">
                  <c:v>10</c:v>
                </c:pt>
                <c:pt idx="6">
                  <c:v>4684</c:v>
                </c:pt>
                <c:pt idx="7">
                  <c:v>531</c:v>
                </c:pt>
                <c:pt idx="8">
                  <c:v>370</c:v>
                </c:pt>
                <c:pt idx="9">
                  <c:v>323</c:v>
                </c:pt>
                <c:pt idx="10">
                  <c:v>144</c:v>
                </c:pt>
                <c:pt idx="11">
                  <c:v>237</c:v>
                </c:pt>
                <c:pt idx="12">
                  <c:v>109</c:v>
                </c:pt>
                <c:pt idx="13">
                  <c:v>249</c:v>
                </c:pt>
                <c:pt idx="14">
                  <c:v>570</c:v>
                </c:pt>
                <c:pt idx="15">
                  <c:v>820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94AF-4DBF-98D2-40F0166C6D5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35137583"/>
        <c:axId val="682969983"/>
      </c:lineChart>
      <c:catAx>
        <c:axId val="12351375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682969983"/>
        <c:crosses val="autoZero"/>
        <c:auto val="1"/>
        <c:lblAlgn val="ctr"/>
        <c:lblOffset val="100"/>
        <c:noMultiLvlLbl val="0"/>
      </c:catAx>
      <c:valAx>
        <c:axId val="682969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r>
                  <a:rPr lang="en-US" sz="1200" b="1"/>
                  <a:t>Count of FEP cases</a:t>
                </a:r>
              </a:p>
            </c:rich>
          </c:tx>
          <c:layout>
            <c:manualLayout>
              <c:xMode val="edge"/>
              <c:yMode val="edge"/>
              <c:x val="1.9019442096365169E-3"/>
              <c:y val="0.355095399848813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 panose="020B0503020204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235137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667582972246814"/>
          <c:y val="3.5820607405532896E-2"/>
          <c:w val="0.11275872320693642"/>
          <c:h val="9.443335961249591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C14E1-4CCC-4D5A-98E0-8A24D9A05D6F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ACB45-637E-49BB-9281-A067DFB57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5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81E9C-BE92-44B7-8045-A8D463D259B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660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81E9C-BE92-44B7-8045-A8D463D259B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027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Note: based on Model 4 versus MHSDS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81E9C-BE92-44B7-8045-A8D463D259B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157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A1A939-6CA8-4D49-ABAF-CDB37009CEBA}" type="slidenum">
              <a:rPr lang="en-US"/>
              <a:pPr/>
              <a:t>20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46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A1A939-6CA8-4D49-ABAF-CDB37009CEBA}" type="slidenum">
              <a:rPr lang="en-US"/>
              <a:pPr/>
              <a:t>21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60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A1A939-6CA8-4D49-ABAF-CDB37009CEBA}" type="slidenum">
              <a:rPr lang="en-US"/>
              <a:pPr/>
              <a:t>22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61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A1A939-6CA8-4D49-ABAF-CDB37009CEBA}" type="slidenum">
              <a:rPr lang="en-US"/>
              <a:pPr/>
              <a:t>23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85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A1A939-6CA8-4D49-ABAF-CDB37009CEBA}" type="slidenum">
              <a:rPr lang="en-US"/>
              <a:pPr/>
              <a:t>24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09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A1A939-6CA8-4D49-ABAF-CDB37009CEBA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6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dirty="0"/>
              <a:t>First, I mean to explore epidemiological findings which literally arise out of place; those findings which are spatially and geographically patterned, which provide us clues about social gradients in the aetiology of psychotic disorders, such as differences across rural-urban, deprived-affluent, equal-unequal or fragmented-cohesive communities.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6DDB-7E90-4517-9C7A-B462214BBA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46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A1A939-6CA8-4D49-ABAF-CDB37009CEBA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7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A1A939-6CA8-4D49-ABAF-CDB37009CEB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513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A1A939-6CA8-4D49-ABAF-CDB37009CEBA}" type="slidenum">
              <a:rPr lang="en-US"/>
              <a:pPr/>
              <a:t>11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90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A1A939-6CA8-4D49-ABAF-CDB37009CEBA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09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81E9C-BE92-44B7-8045-A8D463D259B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117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A1A939-6CA8-4D49-ABAF-CDB37009CEBA}" type="slidenum">
              <a:rPr lang="en-US"/>
              <a:pPr/>
              <a:t>17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8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6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/>
          </a:p>
        </p:txBody>
      </p:sp>
      <p:pic>
        <p:nvPicPr>
          <p:cNvPr id="4109" name="Picture 13" descr="DarkBlue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95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2E4CEE-7DC5-423B-9FE4-171159913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8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5" y="908050"/>
            <a:ext cx="2122487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2" y="908050"/>
            <a:ext cx="6215063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2E4CEE-7DC5-423B-9FE4-171159913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58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4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pic>
        <p:nvPicPr>
          <p:cNvPr id="4109" name="Picture 13" descr="DarkBlue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331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2E4CEE-7DC5-423B-9FE4-171159913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59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2E4CEE-7DC5-423B-9FE4-171159913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7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1" y="2708275"/>
            <a:ext cx="4168775" cy="345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6" y="2708275"/>
            <a:ext cx="4168775" cy="345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2E4CEE-7DC5-423B-9FE4-171159913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83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2E4CEE-7DC5-423B-9FE4-171159913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53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2E4CEE-7DC5-423B-9FE4-171159913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90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2E4CEE-7DC5-423B-9FE4-171159913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64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2E4CEE-7DC5-423B-9FE4-171159913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2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2E4CEE-7DC5-423B-9FE4-171159913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2E4CEE-7DC5-423B-9FE4-171159913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73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2E4CEE-7DC5-423B-9FE4-171159913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02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4" y="908050"/>
            <a:ext cx="2122487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1" y="908050"/>
            <a:ext cx="6215063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2E4CEE-7DC5-423B-9FE4-171159913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8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2E4CEE-7DC5-423B-9FE4-171159913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2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2" y="2708277"/>
            <a:ext cx="4168775" cy="345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7" y="2708277"/>
            <a:ext cx="4168775" cy="345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2E4CEE-7DC5-423B-9FE4-171159913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9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2E4CEE-7DC5-423B-9FE4-171159913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9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2E4CEE-7DC5-423B-9FE4-171159913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9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2E4CEE-7DC5-423B-9FE4-171159913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0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2E4CEE-7DC5-423B-9FE4-171159913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5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2E4CEE-7DC5-423B-9FE4-171159913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3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1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1" y="2708277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D42E4CEE-7DC5-423B-9FE4-171159913B64}" type="slidenum">
              <a:rPr lang="en-US" smtClean="0"/>
              <a:t>‹#›</a:t>
            </a:fld>
            <a:endParaRPr lang="en-US"/>
          </a:p>
        </p:txBody>
      </p:sp>
      <p:pic>
        <p:nvPicPr>
          <p:cNvPr id="3085" name="Picture 13" descr="DarkBlue1024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26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5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panose="020B0604020202020204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panose="020B0604020202020204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panose="020B0604020202020204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1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1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2E4CEE-7DC5-423B-9FE4-171159913B64}" type="slidenum">
              <a:rPr lang="en-US" smtClean="0"/>
              <a:t>‹#›</a:t>
            </a:fld>
            <a:endParaRPr lang="en-US"/>
          </a:p>
        </p:txBody>
      </p:sp>
      <p:pic>
        <p:nvPicPr>
          <p:cNvPr id="3085" name="Picture 13" descr="DarkBlue1024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18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.kirkbride@ucl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maptic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maptic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.kirkbride@ucl.ac.u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psylife.eu/" TargetMode="External"/><Relationship Id="rId5" Type="http://schemas.openxmlformats.org/officeDocument/2006/relationships/hyperlink" Target="http://www.psymaptic.org/" TargetMode="External"/><Relationship Id="rId4" Type="http://schemas.openxmlformats.org/officeDocument/2006/relationships/hyperlink" Target="https://twitter.com/dr_jb_kirkbride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6338" y="1196752"/>
            <a:ext cx="896667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b="1" dirty="0">
                <a:latin typeface="Corbel" panose="020B0503020204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Predicting Population Need for Psychosis Care in England, 2019-2025</a:t>
            </a:r>
          </a:p>
          <a:p>
            <a:pPr algn="ctr"/>
            <a:endParaRPr lang="en-GB" sz="3600" dirty="0">
              <a:latin typeface="Corbel" panose="020B0503020204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n-GB" sz="3600" dirty="0">
                <a:latin typeface="Corbel" panose="020B0503020204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James B. Kirkbride Ph.D.</a:t>
            </a:r>
          </a:p>
          <a:p>
            <a:pPr algn="ctr"/>
            <a:r>
              <a:rPr lang="en-GB" sz="2600" dirty="0">
                <a:latin typeface="Corbel" panose="020B0503020204020204" pitchFamily="34" charset="0"/>
                <a:ea typeface="Ebrima" panose="02000000000000000000" pitchFamily="2" charset="0"/>
                <a:cs typeface="Ebrima" panose="02000000000000000000" pitchFamily="2" charset="0"/>
                <a:hlinkClick r:id="rId3"/>
              </a:rPr>
              <a:t>j.kirkbride@ucl.ac.uk</a:t>
            </a:r>
            <a:r>
              <a:rPr lang="en-GB" sz="3600" dirty="0">
                <a:latin typeface="Corbel" panose="020B0503020204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algn="ctr"/>
            <a:endParaRPr lang="en-GB" sz="3600" dirty="0">
              <a:latin typeface="Corbel" panose="020B0503020204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GB" sz="3000" dirty="0">
              <a:latin typeface="Corbel" panose="020B0503020204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A1920F-FFC9-4CD3-8DD2-B008101CE3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E4CEE-7DC5-423B-9FE4-171159913B64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8D086-AF99-45DE-80A8-29E87488542A}"/>
              </a:ext>
            </a:extLst>
          </p:cNvPr>
          <p:cNvSpPr txBox="1"/>
          <p:nvPr/>
        </p:nvSpPr>
        <p:spPr>
          <a:xfrm>
            <a:off x="0" y="6606650"/>
            <a:ext cx="22637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oper Hewitt Book" pitchFamily="2" charset="0"/>
                <a:ea typeface="Cooper Hewitt Book" pitchFamily="2" charset="0"/>
              </a:rPr>
              <a:t>McDonald et al (2021) Br. J Psychiatry, In press</a:t>
            </a:r>
          </a:p>
        </p:txBody>
      </p:sp>
    </p:spTree>
    <p:extLst>
      <p:ext uri="{BB962C8B-B14F-4D97-AF65-F5344CB8AC3E}">
        <p14:creationId xmlns:p14="http://schemas.microsoft.com/office/powerpoint/2010/main" val="1134230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ngland APMS Cannabis">
            <a:extLst>
              <a:ext uri="{FF2B5EF4-FFF2-40B4-BE49-F238E27FC236}">
                <a16:creationId xmlns:a16="http://schemas.microsoft.com/office/drawing/2014/main" id="{C9C430A6-FD89-4265-B8A2-AA5F7E963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3147"/>
            <a:ext cx="9144000" cy="5345789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7F9E8D02-C7F8-4435-B5A3-A93F69C62A9A}"/>
              </a:ext>
            </a:extLst>
          </p:cNvPr>
          <p:cNvSpPr/>
          <p:nvPr/>
        </p:nvSpPr>
        <p:spPr>
          <a:xfrm>
            <a:off x="1485894" y="2179330"/>
            <a:ext cx="1962154" cy="319089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rbel" panose="020B0503020204020204" pitchFamily="34" charset="0"/>
              </a:rPr>
              <a:t>Seed data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E466305E-9DE2-4E31-B312-86CFA61671D8}"/>
              </a:ext>
            </a:extLst>
          </p:cNvPr>
          <p:cNvSpPr/>
          <p:nvPr/>
        </p:nvSpPr>
        <p:spPr>
          <a:xfrm flipH="1">
            <a:off x="6734178" y="2179330"/>
            <a:ext cx="2109786" cy="320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rbel" panose="020B0503020204020204" pitchFamily="34" charset="0"/>
              </a:rPr>
              <a:t>Prior information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F10D0B97-87FA-4A79-AE5B-8E8E5289ADB1}"/>
              </a:ext>
            </a:extLst>
          </p:cNvPr>
          <p:cNvSpPr/>
          <p:nvPr/>
        </p:nvSpPr>
        <p:spPr>
          <a:xfrm>
            <a:off x="1485894" y="2550777"/>
            <a:ext cx="1232480" cy="319089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rbel" panose="020B0503020204020204" pitchFamily="34" charset="0"/>
              </a:rPr>
              <a:t>AESOP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7B0148A1-680D-4529-A888-D8D1D7349469}"/>
              </a:ext>
            </a:extLst>
          </p:cNvPr>
          <p:cNvSpPr/>
          <p:nvPr/>
        </p:nvSpPr>
        <p:spPr>
          <a:xfrm>
            <a:off x="1485894" y="2917044"/>
            <a:ext cx="1232480" cy="319089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rbel" panose="020B0503020204020204" pitchFamily="34" charset="0"/>
              </a:rPr>
              <a:t>ELFEP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99D847D3-9729-43A6-8738-05949D636EC5}"/>
              </a:ext>
            </a:extLst>
          </p:cNvPr>
          <p:cNvSpPr/>
          <p:nvPr/>
        </p:nvSpPr>
        <p:spPr>
          <a:xfrm>
            <a:off x="1485894" y="3288491"/>
            <a:ext cx="1232480" cy="319089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rbel" panose="020B0503020204020204" pitchFamily="34" charset="0"/>
              </a:rPr>
              <a:t>SEPEA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EBEC0026-7EEC-445D-8D69-BFE7C19D27F8}"/>
              </a:ext>
            </a:extLst>
          </p:cNvPr>
          <p:cNvSpPr/>
          <p:nvPr/>
        </p:nvSpPr>
        <p:spPr>
          <a:xfrm flipH="1">
            <a:off x="6996116" y="2550777"/>
            <a:ext cx="1847845" cy="6853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rbel" panose="020B0503020204020204" pitchFamily="34" charset="0"/>
              </a:rPr>
              <a:t>Meta analyses on FEP risk by: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AC00BABD-036B-42D2-8BBE-681DCE4CDC9E}"/>
              </a:ext>
            </a:extLst>
          </p:cNvPr>
          <p:cNvSpPr/>
          <p:nvPr/>
        </p:nvSpPr>
        <p:spPr>
          <a:xfrm flipH="1">
            <a:off x="7710494" y="3288491"/>
            <a:ext cx="1133468" cy="320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orbel" panose="020B0503020204020204" pitchFamily="34" charset="0"/>
              </a:rPr>
              <a:t>Age &amp; sex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94F5B977-2470-4FDF-95DB-26655AA9AD5A}"/>
              </a:ext>
            </a:extLst>
          </p:cNvPr>
          <p:cNvSpPr/>
          <p:nvPr/>
        </p:nvSpPr>
        <p:spPr>
          <a:xfrm flipH="1">
            <a:off x="7710494" y="3654758"/>
            <a:ext cx="1133468" cy="320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orbel" panose="020B0503020204020204" pitchFamily="34" charset="0"/>
              </a:rPr>
              <a:t>Ethnicity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2E1FA384-DBEC-4D35-9401-CC83123B997C}"/>
              </a:ext>
            </a:extLst>
          </p:cNvPr>
          <p:cNvSpPr/>
          <p:nvPr/>
        </p:nvSpPr>
        <p:spPr>
          <a:xfrm flipH="1">
            <a:off x="7710494" y="4021025"/>
            <a:ext cx="1133468" cy="320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orbel" panose="020B0503020204020204" pitchFamily="34" charset="0"/>
              </a:rPr>
              <a:t>Cannabis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A15C11FD-4B88-475F-BE47-CDEB106E8369}"/>
              </a:ext>
            </a:extLst>
          </p:cNvPr>
          <p:cNvSpPr/>
          <p:nvPr/>
        </p:nvSpPr>
        <p:spPr>
          <a:xfrm flipH="1">
            <a:off x="6996115" y="4386952"/>
            <a:ext cx="1847845" cy="10613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orbel" panose="020B0503020204020204" pitchFamily="34" charset="0"/>
              </a:rPr>
              <a:t>Sex-specific regional cannabis use in population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5CD1AAAE-00CD-4347-883C-3F9218D34A3D}"/>
              </a:ext>
            </a:extLst>
          </p:cNvPr>
          <p:cNvSpPr/>
          <p:nvPr/>
        </p:nvSpPr>
        <p:spPr>
          <a:xfrm>
            <a:off x="1906797" y="3666810"/>
            <a:ext cx="1080243" cy="179818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latin typeface="Corbel" panose="020B0503020204020204" pitchFamily="34" charset="0"/>
              </a:rPr>
              <a:t>Age &amp; sex</a:t>
            </a:r>
            <a:endParaRPr lang="en-US" sz="1000" b="1" dirty="0">
              <a:latin typeface="Corbel" panose="020B0503020204020204" pitchFamily="34" charset="0"/>
            </a:endParaRP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3D96DA2D-2FEB-443D-A6A2-C3B3A4B4C366}"/>
              </a:ext>
            </a:extLst>
          </p:cNvPr>
          <p:cNvSpPr/>
          <p:nvPr/>
        </p:nvSpPr>
        <p:spPr>
          <a:xfrm>
            <a:off x="1906796" y="3899610"/>
            <a:ext cx="1080243" cy="179818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latin typeface="Corbel" panose="020B0503020204020204" pitchFamily="34" charset="0"/>
              </a:rPr>
              <a:t>Ethnicity</a:t>
            </a:r>
            <a:endParaRPr lang="en-US" sz="1000" b="1" dirty="0">
              <a:latin typeface="Corbel" panose="020B0503020204020204" pitchFamily="34" charset="0"/>
            </a:endParaRP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4782755A-E9FF-4194-8BCF-4B35AE38281C}"/>
              </a:ext>
            </a:extLst>
          </p:cNvPr>
          <p:cNvSpPr/>
          <p:nvPr/>
        </p:nvSpPr>
        <p:spPr>
          <a:xfrm>
            <a:off x="1906795" y="4130087"/>
            <a:ext cx="1080243" cy="179818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latin typeface="Corbel" panose="020B0503020204020204" pitchFamily="34" charset="0"/>
              </a:rPr>
              <a:t>Deprivation</a:t>
            </a:r>
            <a:endParaRPr lang="en-US" sz="1000" b="1" dirty="0">
              <a:latin typeface="Corbel" panose="020B0503020204020204" pitchFamily="34" charset="0"/>
            </a:endParaRP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9B6D9764-2C87-40A8-B31D-9942F704CAEC}"/>
              </a:ext>
            </a:extLst>
          </p:cNvPr>
          <p:cNvSpPr/>
          <p:nvPr/>
        </p:nvSpPr>
        <p:spPr>
          <a:xfrm>
            <a:off x="1906794" y="4362620"/>
            <a:ext cx="1080243" cy="179818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latin typeface="Corbel" panose="020B0503020204020204" pitchFamily="34" charset="0"/>
              </a:rPr>
              <a:t>Inequality</a:t>
            </a:r>
            <a:endParaRPr lang="en-US" sz="1000" b="1" dirty="0">
              <a:latin typeface="Corbel" panose="020B0503020204020204" pitchFamily="34" charset="0"/>
            </a:endParaRP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2A96E2B1-A631-4BFD-9CAE-AE7A23FD0EFF}"/>
              </a:ext>
            </a:extLst>
          </p:cNvPr>
          <p:cNvSpPr/>
          <p:nvPr/>
        </p:nvSpPr>
        <p:spPr>
          <a:xfrm>
            <a:off x="1906793" y="4596503"/>
            <a:ext cx="1080243" cy="320400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latin typeface="Corbel" panose="020B0503020204020204" pitchFamily="34" charset="0"/>
              </a:rPr>
              <a:t>Population density</a:t>
            </a:r>
            <a:endParaRPr lang="en-US" sz="1000" b="1" dirty="0">
              <a:latin typeface="Corbel" panose="020B0503020204020204" pitchFamily="34" charset="0"/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7239C090-A0AF-48E2-B481-EE7B2A2C46F9}"/>
              </a:ext>
            </a:extLst>
          </p:cNvPr>
          <p:cNvSpPr/>
          <p:nvPr/>
        </p:nvSpPr>
        <p:spPr>
          <a:xfrm>
            <a:off x="1906792" y="4961353"/>
            <a:ext cx="1080243" cy="180000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latin typeface="Corbel" panose="020B0503020204020204" pitchFamily="34" charset="0"/>
              </a:rPr>
              <a:t>Ethnic density</a:t>
            </a:r>
            <a:endParaRPr lang="en-US" sz="1000" b="1" dirty="0">
              <a:latin typeface="Corbel" panose="020B0503020204020204" pitchFamily="34" charset="0"/>
            </a:endParaRP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A82B3C0D-49DF-42CD-9133-FF0560AFEAEA}"/>
              </a:ext>
            </a:extLst>
          </p:cNvPr>
          <p:cNvSpPr/>
          <p:nvPr/>
        </p:nvSpPr>
        <p:spPr>
          <a:xfrm>
            <a:off x="1906791" y="5199374"/>
            <a:ext cx="1080243" cy="320400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latin typeface="Corbel" panose="020B0503020204020204" pitchFamily="34" charset="0"/>
              </a:rPr>
              <a:t>Social fragmentation</a:t>
            </a:r>
            <a:endParaRPr lang="en-US" sz="1000" b="1" dirty="0">
              <a:latin typeface="Corbel" panose="020B05030202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5D5729-02F9-4382-BAD4-500C5CFA67DE}"/>
              </a:ext>
            </a:extLst>
          </p:cNvPr>
          <p:cNvSpPr txBox="1"/>
          <p:nvPr/>
        </p:nvSpPr>
        <p:spPr>
          <a:xfrm>
            <a:off x="2146512" y="681038"/>
            <a:ext cx="4851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latin typeface="Corbel" panose="020B0503020204020204" pitchFamily="34" charset="0"/>
              </a:rPr>
              <a:t>Seed data combined with prior knowledge</a:t>
            </a:r>
            <a:endParaRPr lang="en-US" sz="2000" b="1" dirty="0">
              <a:latin typeface="Corbel" panose="020B0503020204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7F8734-D8DF-4E9F-9114-FE99E7F23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E4CEE-7DC5-423B-9FE4-171159913B64}" type="slidenum">
              <a:rPr lang="en-US" smtClean="0"/>
              <a:t>10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70444B-80C7-470D-B866-A25A295C1EAB}"/>
              </a:ext>
            </a:extLst>
          </p:cNvPr>
          <p:cNvSpPr txBox="1"/>
          <p:nvPr/>
        </p:nvSpPr>
        <p:spPr>
          <a:xfrm>
            <a:off x="0" y="6606650"/>
            <a:ext cx="22637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oper Hewitt Book" pitchFamily="2" charset="0"/>
                <a:ea typeface="Cooper Hewitt Book" pitchFamily="2" charset="0"/>
              </a:rPr>
              <a:t>McDonald et al (2021) Br. J Psychiatry, In press</a:t>
            </a:r>
          </a:p>
        </p:txBody>
      </p:sp>
    </p:spTree>
    <p:extLst>
      <p:ext uri="{BB962C8B-B14F-4D97-AF65-F5344CB8AC3E}">
        <p14:creationId xmlns:p14="http://schemas.microsoft.com/office/powerpoint/2010/main" val="1550735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22EA79-F80C-43AF-9211-33208B28C888}"/>
              </a:ext>
            </a:extLst>
          </p:cNvPr>
          <p:cNvSpPr/>
          <p:nvPr/>
        </p:nvSpPr>
        <p:spPr>
          <a:xfrm>
            <a:off x="251520" y="764704"/>
            <a:ext cx="467628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latin typeface="Corbel" panose="020B0503020204020204" pitchFamily="34" charset="0"/>
              </a:rPr>
              <a:t>Additional methods details</a:t>
            </a:r>
            <a:endParaRPr lang="en-GB" sz="3000" dirty="0">
              <a:latin typeface="Corbel" panose="020B05030202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0548CF-82AF-4610-A30E-D5165D1583AA}"/>
              </a:ext>
            </a:extLst>
          </p:cNvPr>
          <p:cNvSpPr/>
          <p:nvPr/>
        </p:nvSpPr>
        <p:spPr>
          <a:xfrm>
            <a:off x="611560" y="1484784"/>
            <a:ext cx="828092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latin typeface="Corbel" panose="020B0503020204020204" pitchFamily="34" charset="0"/>
              </a:rPr>
              <a:t>Prior information: </a:t>
            </a:r>
            <a:r>
              <a:rPr lang="en-GB" sz="2200" dirty="0">
                <a:latin typeface="Corbel" panose="020B0503020204020204" pitchFamily="34" charset="0"/>
              </a:rPr>
              <a:t>age, sex &amp; ethnicity – informative priors for RR from DH Systematic Review of Incidence of Schizophrenia &amp; Other Psychoses in England (Kirkbride et al </a:t>
            </a:r>
            <a:r>
              <a:rPr lang="en-GB" sz="2200" i="1" dirty="0" err="1">
                <a:latin typeface="Corbel" panose="020B0503020204020204" pitchFamily="34" charset="0"/>
              </a:rPr>
              <a:t>PLoS</a:t>
            </a:r>
            <a:r>
              <a:rPr lang="en-GB" sz="2200" i="1" dirty="0">
                <a:latin typeface="Corbel" panose="020B0503020204020204" pitchFamily="34" charset="0"/>
              </a:rPr>
              <a:t> One</a:t>
            </a:r>
            <a:r>
              <a:rPr lang="en-GB" sz="2200" dirty="0">
                <a:latin typeface="Corbel" panose="020B0503020204020204" pitchFamily="34" charset="0"/>
              </a:rPr>
              <a:t>, 2012)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latin typeface="Corbel" panose="020B0503020204020204" pitchFamily="34" charset="0"/>
              </a:rPr>
              <a:t>Prior information: </a:t>
            </a:r>
            <a:r>
              <a:rPr lang="en-GB" sz="2200" dirty="0">
                <a:latin typeface="Corbel" panose="020B0503020204020204" pitchFamily="34" charset="0"/>
              </a:rPr>
              <a:t>Relative risk of FEP given cannabis use (Moore et al </a:t>
            </a:r>
            <a:r>
              <a:rPr lang="en-GB" sz="2200" i="1" dirty="0">
                <a:latin typeface="Corbel" panose="020B0503020204020204" pitchFamily="34" charset="0"/>
              </a:rPr>
              <a:t>Lancet </a:t>
            </a:r>
            <a:r>
              <a:rPr lang="en-GB" sz="2200" dirty="0">
                <a:latin typeface="Corbel" panose="020B0503020204020204" pitchFamily="34" charset="0"/>
              </a:rPr>
              <a:t>meta-analysis, 2007, RR=1.41; 95%CI: 1.20-1.65)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Corbel" panose="020B0503020204020204" pitchFamily="34" charset="0"/>
              </a:rPr>
              <a:t>Non-linear (random-walk) prior on deprivation given evidence of non-linear association with FEP (Kirkbride et al 2017 </a:t>
            </a:r>
            <a:r>
              <a:rPr lang="en-GB" sz="2200" i="1" dirty="0">
                <a:latin typeface="Corbel" panose="020B0503020204020204" pitchFamily="34" charset="0"/>
              </a:rPr>
              <a:t>AJP</a:t>
            </a:r>
            <a:r>
              <a:rPr lang="en-GB" sz="2200" dirty="0">
                <a:latin typeface="Corbel" panose="020B0503020204020204" pitchFamily="34" charset="0"/>
              </a:rPr>
              <a:t>, </a:t>
            </a:r>
            <a:r>
              <a:rPr lang="en-GB" sz="2200" dirty="0" err="1">
                <a:latin typeface="Corbel" panose="020B0503020204020204" pitchFamily="34" charset="0"/>
              </a:rPr>
              <a:t>Croudace</a:t>
            </a:r>
            <a:r>
              <a:rPr lang="en-GB" sz="2200" dirty="0">
                <a:latin typeface="Corbel" panose="020B0503020204020204" pitchFamily="34" charset="0"/>
              </a:rPr>
              <a:t> et al 2000)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B5250-2BFF-44EE-AC51-DDA6FD4941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E4CEE-7DC5-423B-9FE4-171159913B64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B11566-05C9-45AC-8024-C96F294AFEF4}"/>
              </a:ext>
            </a:extLst>
          </p:cNvPr>
          <p:cNvSpPr txBox="1"/>
          <p:nvPr/>
        </p:nvSpPr>
        <p:spPr>
          <a:xfrm>
            <a:off x="0" y="6606650"/>
            <a:ext cx="22637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oper Hewitt Book" pitchFamily="2" charset="0"/>
                <a:ea typeface="Cooper Hewitt Book" pitchFamily="2" charset="0"/>
              </a:rPr>
              <a:t>McDonald et al (2021) Br. J Psychiatry, In press</a:t>
            </a:r>
          </a:p>
        </p:txBody>
      </p:sp>
    </p:spTree>
    <p:extLst>
      <p:ext uri="{BB962C8B-B14F-4D97-AF65-F5344CB8AC3E}">
        <p14:creationId xmlns:p14="http://schemas.microsoft.com/office/powerpoint/2010/main" val="255703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ngland APMS Cannabis">
            <a:extLst>
              <a:ext uri="{FF2B5EF4-FFF2-40B4-BE49-F238E27FC236}">
                <a16:creationId xmlns:a16="http://schemas.microsoft.com/office/drawing/2014/main" id="{C9C430A6-FD89-4265-B8A2-AA5F7E963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3147"/>
            <a:ext cx="9144000" cy="5345789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7F9E8D02-C7F8-4435-B5A3-A93F69C62A9A}"/>
              </a:ext>
            </a:extLst>
          </p:cNvPr>
          <p:cNvSpPr/>
          <p:nvPr/>
        </p:nvSpPr>
        <p:spPr>
          <a:xfrm>
            <a:off x="1485894" y="2179330"/>
            <a:ext cx="1962154" cy="3190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rbel" panose="020B0503020204020204" pitchFamily="34" charset="0"/>
              </a:rPr>
              <a:t>Seed data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E466305E-9DE2-4E31-B312-86CFA61671D8}"/>
              </a:ext>
            </a:extLst>
          </p:cNvPr>
          <p:cNvSpPr/>
          <p:nvPr/>
        </p:nvSpPr>
        <p:spPr>
          <a:xfrm flipH="1">
            <a:off x="6734178" y="2179330"/>
            <a:ext cx="2109786" cy="320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rbel" panose="020B0503020204020204" pitchFamily="34" charset="0"/>
              </a:rPr>
              <a:t>Prior information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F10D0B97-87FA-4A79-AE5B-8E8E5289ADB1}"/>
              </a:ext>
            </a:extLst>
          </p:cNvPr>
          <p:cNvSpPr/>
          <p:nvPr/>
        </p:nvSpPr>
        <p:spPr>
          <a:xfrm>
            <a:off x="1485894" y="2550777"/>
            <a:ext cx="1232480" cy="319089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rbel" panose="020B0503020204020204" pitchFamily="34" charset="0"/>
              </a:rPr>
              <a:t>AESOP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7B0148A1-680D-4529-A888-D8D1D7349469}"/>
              </a:ext>
            </a:extLst>
          </p:cNvPr>
          <p:cNvSpPr/>
          <p:nvPr/>
        </p:nvSpPr>
        <p:spPr>
          <a:xfrm>
            <a:off x="1485894" y="2917044"/>
            <a:ext cx="1232480" cy="319089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rbel" panose="020B0503020204020204" pitchFamily="34" charset="0"/>
              </a:rPr>
              <a:t>ELFEP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99D847D3-9729-43A6-8738-05949D636EC5}"/>
              </a:ext>
            </a:extLst>
          </p:cNvPr>
          <p:cNvSpPr/>
          <p:nvPr/>
        </p:nvSpPr>
        <p:spPr>
          <a:xfrm>
            <a:off x="1485894" y="3288491"/>
            <a:ext cx="1232480" cy="319089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rbel" panose="020B0503020204020204" pitchFamily="34" charset="0"/>
              </a:rPr>
              <a:t>SEPEA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EBEC0026-7EEC-445D-8D69-BFE7C19D27F8}"/>
              </a:ext>
            </a:extLst>
          </p:cNvPr>
          <p:cNvSpPr/>
          <p:nvPr/>
        </p:nvSpPr>
        <p:spPr>
          <a:xfrm flipH="1">
            <a:off x="6996116" y="2550777"/>
            <a:ext cx="1847845" cy="685356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rbel" panose="020B0503020204020204" pitchFamily="34" charset="0"/>
              </a:rPr>
              <a:t>Meta analyses on FEP risk by: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AC00BABD-036B-42D2-8BBE-681DCE4CDC9E}"/>
              </a:ext>
            </a:extLst>
          </p:cNvPr>
          <p:cNvSpPr/>
          <p:nvPr/>
        </p:nvSpPr>
        <p:spPr>
          <a:xfrm flipH="1">
            <a:off x="7710494" y="3288491"/>
            <a:ext cx="1133468" cy="320400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orbel" panose="020B0503020204020204" pitchFamily="34" charset="0"/>
              </a:rPr>
              <a:t>Age &amp; sex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94F5B977-2470-4FDF-95DB-26655AA9AD5A}"/>
              </a:ext>
            </a:extLst>
          </p:cNvPr>
          <p:cNvSpPr/>
          <p:nvPr/>
        </p:nvSpPr>
        <p:spPr>
          <a:xfrm flipH="1">
            <a:off x="7710494" y="3654758"/>
            <a:ext cx="1133468" cy="320400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orbel" panose="020B0503020204020204" pitchFamily="34" charset="0"/>
              </a:rPr>
              <a:t>Ethnicity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2E1FA384-DBEC-4D35-9401-CC83123B997C}"/>
              </a:ext>
            </a:extLst>
          </p:cNvPr>
          <p:cNvSpPr/>
          <p:nvPr/>
        </p:nvSpPr>
        <p:spPr>
          <a:xfrm flipH="1">
            <a:off x="7710494" y="4021025"/>
            <a:ext cx="1133468" cy="320400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orbel" panose="020B0503020204020204" pitchFamily="34" charset="0"/>
              </a:rPr>
              <a:t>Cannabis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A15C11FD-4B88-475F-BE47-CDEB106E8369}"/>
              </a:ext>
            </a:extLst>
          </p:cNvPr>
          <p:cNvSpPr/>
          <p:nvPr/>
        </p:nvSpPr>
        <p:spPr>
          <a:xfrm flipH="1">
            <a:off x="6996115" y="4386952"/>
            <a:ext cx="1847845" cy="1061348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orbel" panose="020B0503020204020204" pitchFamily="34" charset="0"/>
              </a:rPr>
              <a:t>Sex-specific regional cannabis use in population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2" name="Arrow: Curved Up 1">
            <a:extLst>
              <a:ext uri="{FF2B5EF4-FFF2-40B4-BE49-F238E27FC236}">
                <a16:creationId xmlns:a16="http://schemas.microsoft.com/office/drawing/2014/main" id="{18B3F67E-BED7-4657-BAE4-3C95E986AB13}"/>
              </a:ext>
            </a:extLst>
          </p:cNvPr>
          <p:cNvSpPr/>
          <p:nvPr/>
        </p:nvSpPr>
        <p:spPr>
          <a:xfrm rot="20018822" flipH="1">
            <a:off x="2059708" y="4544963"/>
            <a:ext cx="3883300" cy="1115246"/>
          </a:xfrm>
          <a:prstGeom prst="curvedUpArrow">
            <a:avLst>
              <a:gd name="adj1" fmla="val 26078"/>
              <a:gd name="adj2" fmla="val 83614"/>
              <a:gd name="adj3" fmla="val 3980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2F674759-46FC-4D90-A3D2-62816571E5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589848"/>
              </p:ext>
            </p:extLst>
          </p:nvPr>
        </p:nvGraphicFramePr>
        <p:xfrm>
          <a:off x="798021" y="3886177"/>
          <a:ext cx="1310680" cy="1031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48FEC34-AD39-468F-A52D-006FC6C62A45}"/>
              </a:ext>
            </a:extLst>
          </p:cNvPr>
          <p:cNvSpPr/>
          <p:nvPr/>
        </p:nvSpPr>
        <p:spPr>
          <a:xfrm rot="19667005">
            <a:off x="3064055" y="4061121"/>
            <a:ext cx="2006772" cy="92333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rbel" panose="020B0503020204020204" pitchFamily="34" charset="0"/>
              </a:rPr>
              <a:t>Bayesian “posterior” risk estimates</a:t>
            </a:r>
            <a:endParaRPr lang="en-US" dirty="0">
              <a:latin typeface="Corbel" panose="020B0503020204020204" pitchFamily="34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0C141B2-A373-4304-9074-8028CB4C76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16607"/>
              </p:ext>
            </p:extLst>
          </p:nvPr>
        </p:nvGraphicFramePr>
        <p:xfrm>
          <a:off x="798301" y="4995338"/>
          <a:ext cx="1310400" cy="103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F71B92C7-3F45-466F-B250-DF6B2FA4189C}"/>
              </a:ext>
            </a:extLst>
          </p:cNvPr>
          <p:cNvSpPr txBox="1"/>
          <p:nvPr/>
        </p:nvSpPr>
        <p:spPr>
          <a:xfrm>
            <a:off x="1541513" y="681038"/>
            <a:ext cx="6061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latin typeface="Corbel" panose="020B0503020204020204" pitchFamily="34" charset="0"/>
              </a:rPr>
              <a:t>Seed data + prior knowledge = Posterior Relative Risk</a:t>
            </a:r>
            <a:endParaRPr lang="en-US" sz="2000" b="1" dirty="0">
              <a:latin typeface="Corbel" panose="020B0503020204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6B1652-5D16-4A23-A491-D6C67722C2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E4CEE-7DC5-423B-9FE4-171159913B64}" type="slidenum">
              <a:rPr lang="en-US" smtClean="0"/>
              <a:t>12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8BAF12-BE25-46DD-85CD-47BD8F3DD6FA}"/>
              </a:ext>
            </a:extLst>
          </p:cNvPr>
          <p:cNvSpPr txBox="1"/>
          <p:nvPr/>
        </p:nvSpPr>
        <p:spPr>
          <a:xfrm>
            <a:off x="0" y="6606650"/>
            <a:ext cx="22637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oper Hewitt Book" pitchFamily="2" charset="0"/>
                <a:ea typeface="Cooper Hewitt Book" pitchFamily="2" charset="0"/>
              </a:rPr>
              <a:t>McDonald et al (2021) Br. J Psychiatry, In press</a:t>
            </a:r>
          </a:p>
        </p:txBody>
      </p:sp>
    </p:spTree>
    <p:extLst>
      <p:ext uri="{BB962C8B-B14F-4D97-AF65-F5344CB8AC3E}">
        <p14:creationId xmlns:p14="http://schemas.microsoft.com/office/powerpoint/2010/main" val="1834041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175D5729-02F9-4382-BAD4-500C5CFA67DE}"/>
              </a:ext>
            </a:extLst>
          </p:cNvPr>
          <p:cNvSpPr txBox="1"/>
          <p:nvPr/>
        </p:nvSpPr>
        <p:spPr>
          <a:xfrm>
            <a:off x="0" y="681038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orbel" panose="020B0503020204020204" pitchFamily="34" charset="0"/>
              </a:rPr>
              <a:t>Six different models evaluated</a:t>
            </a:r>
            <a:endParaRPr lang="en-US" sz="2000" b="1" dirty="0">
              <a:latin typeface="Corbel" panose="020B0503020204020204" pitchFamily="34" charset="0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2E8770B3-8F29-438A-931C-738EAC0FCA1F}"/>
              </a:ext>
            </a:extLst>
          </p:cNvPr>
          <p:cNvSpPr/>
          <p:nvPr/>
        </p:nvSpPr>
        <p:spPr>
          <a:xfrm>
            <a:off x="2533738" y="1905010"/>
            <a:ext cx="1962154" cy="3190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rbel" panose="020B0503020204020204" pitchFamily="34" charset="0"/>
              </a:rPr>
              <a:t>Seed data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8D425428-1BCB-47C4-89DB-D256C73B435B}"/>
              </a:ext>
            </a:extLst>
          </p:cNvPr>
          <p:cNvSpPr/>
          <p:nvPr/>
        </p:nvSpPr>
        <p:spPr>
          <a:xfrm>
            <a:off x="2533738" y="2276457"/>
            <a:ext cx="1232480" cy="319089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rbel" panose="020B0503020204020204" pitchFamily="34" charset="0"/>
              </a:rPr>
              <a:t>AESOP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0DA27E3F-5D46-4BDE-AD43-B12B795A25DB}"/>
              </a:ext>
            </a:extLst>
          </p:cNvPr>
          <p:cNvSpPr/>
          <p:nvPr/>
        </p:nvSpPr>
        <p:spPr>
          <a:xfrm>
            <a:off x="2533738" y="2642724"/>
            <a:ext cx="1232480" cy="319089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rbel" panose="020B0503020204020204" pitchFamily="34" charset="0"/>
              </a:rPr>
              <a:t>ELFEP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ADA29D44-4132-4971-A1F7-A5C2083AF3C6}"/>
              </a:ext>
            </a:extLst>
          </p:cNvPr>
          <p:cNvSpPr/>
          <p:nvPr/>
        </p:nvSpPr>
        <p:spPr>
          <a:xfrm>
            <a:off x="2533738" y="3014171"/>
            <a:ext cx="1232480" cy="319089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rbel" panose="020B0503020204020204" pitchFamily="34" charset="0"/>
              </a:rPr>
              <a:t>SEPEA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EF822BC8-6F58-450C-9837-94F8367C6AD1}"/>
              </a:ext>
            </a:extLst>
          </p:cNvPr>
          <p:cNvSpPr/>
          <p:nvPr/>
        </p:nvSpPr>
        <p:spPr>
          <a:xfrm>
            <a:off x="2954641" y="3392490"/>
            <a:ext cx="1080243" cy="1798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latin typeface="Corbel" panose="020B0503020204020204" pitchFamily="34" charset="0"/>
              </a:rPr>
              <a:t>Age &amp; sex</a:t>
            </a:r>
            <a:endParaRPr lang="en-US" sz="1000" b="1" dirty="0">
              <a:latin typeface="Corbel" panose="020B0503020204020204" pitchFamily="34" charset="0"/>
            </a:endParaRP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F342E74C-3EA3-493D-9843-94DBC8FE4B63}"/>
              </a:ext>
            </a:extLst>
          </p:cNvPr>
          <p:cNvSpPr/>
          <p:nvPr/>
        </p:nvSpPr>
        <p:spPr>
          <a:xfrm>
            <a:off x="2954640" y="3625290"/>
            <a:ext cx="1080243" cy="1798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latin typeface="Corbel" panose="020B0503020204020204" pitchFamily="34" charset="0"/>
              </a:rPr>
              <a:t>Ethnicity</a:t>
            </a:r>
            <a:endParaRPr lang="en-US" sz="1000" b="1" dirty="0">
              <a:latin typeface="Corbel" panose="020B0503020204020204" pitchFamily="34" charset="0"/>
            </a:endParaRPr>
          </a:p>
        </p:txBody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DFADC389-F438-41E3-81D0-28657BE07295}"/>
              </a:ext>
            </a:extLst>
          </p:cNvPr>
          <p:cNvSpPr/>
          <p:nvPr/>
        </p:nvSpPr>
        <p:spPr>
          <a:xfrm>
            <a:off x="2954632" y="3868815"/>
            <a:ext cx="1080243" cy="1798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latin typeface="Corbel" panose="020B0503020204020204" pitchFamily="34" charset="0"/>
              </a:rPr>
              <a:t>Deprivation</a:t>
            </a:r>
            <a:endParaRPr lang="en-US" sz="1000" b="1" dirty="0">
              <a:latin typeface="Corbel" panose="020B0503020204020204" pitchFamily="34" charset="0"/>
            </a:endParaRPr>
          </a:p>
        </p:txBody>
      </p:sp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BF78F41F-040B-4096-A065-4B195BB4E48B}"/>
              </a:ext>
            </a:extLst>
          </p:cNvPr>
          <p:cNvSpPr/>
          <p:nvPr/>
        </p:nvSpPr>
        <p:spPr>
          <a:xfrm>
            <a:off x="2954631" y="4483001"/>
            <a:ext cx="1080243" cy="320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latin typeface="Corbel" panose="020B0503020204020204" pitchFamily="34" charset="0"/>
              </a:rPr>
              <a:t>Population density</a:t>
            </a:r>
            <a:endParaRPr lang="en-US" sz="1000" b="1" dirty="0">
              <a:latin typeface="Corbel" panose="020B0503020204020204" pitchFamily="34" charset="0"/>
            </a:endParaRPr>
          </a:p>
        </p:txBody>
      </p:sp>
      <p:sp>
        <p:nvSpPr>
          <p:cNvPr id="36" name="Arrow: Pentagon 35">
            <a:extLst>
              <a:ext uri="{FF2B5EF4-FFF2-40B4-BE49-F238E27FC236}">
                <a16:creationId xmlns:a16="http://schemas.microsoft.com/office/drawing/2014/main" id="{FF7BF360-3382-4C7C-9DB2-7ABFCD15DD58}"/>
              </a:ext>
            </a:extLst>
          </p:cNvPr>
          <p:cNvSpPr/>
          <p:nvPr/>
        </p:nvSpPr>
        <p:spPr>
          <a:xfrm>
            <a:off x="2954631" y="4103371"/>
            <a:ext cx="1080243" cy="320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latin typeface="Corbel" panose="020B0503020204020204" pitchFamily="34" charset="0"/>
              </a:rPr>
              <a:t>Social fragmentation</a:t>
            </a:r>
            <a:endParaRPr lang="en-US" sz="1000" b="1" dirty="0">
              <a:latin typeface="Corbel" panose="020B0503020204020204" pitchFamily="34" charset="0"/>
            </a:endParaRPr>
          </a:p>
        </p:txBody>
      </p:sp>
      <p:sp>
        <p:nvSpPr>
          <p:cNvPr id="41" name="Arrow: Pentagon 40">
            <a:extLst>
              <a:ext uri="{FF2B5EF4-FFF2-40B4-BE49-F238E27FC236}">
                <a16:creationId xmlns:a16="http://schemas.microsoft.com/office/drawing/2014/main" id="{B3458F37-3ED7-4B80-A6FE-C47F47928E6F}"/>
              </a:ext>
            </a:extLst>
          </p:cNvPr>
          <p:cNvSpPr/>
          <p:nvPr/>
        </p:nvSpPr>
        <p:spPr>
          <a:xfrm flipH="1">
            <a:off x="5527366" y="4805372"/>
            <a:ext cx="1152000" cy="180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latin typeface="Corbel" panose="020B0503020204020204" pitchFamily="34" charset="0"/>
              </a:rPr>
              <a:t>Cannabis</a:t>
            </a:r>
            <a:endParaRPr lang="en-US" sz="1000" b="1" dirty="0">
              <a:latin typeface="Corbel" panose="020B0503020204020204" pitchFamily="34" charset="0"/>
            </a:endParaRPr>
          </a:p>
        </p:txBody>
      </p:sp>
      <p:sp>
        <p:nvSpPr>
          <p:cNvPr id="42" name="Arrow: Pentagon 41">
            <a:extLst>
              <a:ext uri="{FF2B5EF4-FFF2-40B4-BE49-F238E27FC236}">
                <a16:creationId xmlns:a16="http://schemas.microsoft.com/office/drawing/2014/main" id="{D7B97F37-9AE1-4365-B97E-B9BCCEB09BD8}"/>
              </a:ext>
            </a:extLst>
          </p:cNvPr>
          <p:cNvSpPr/>
          <p:nvPr/>
        </p:nvSpPr>
        <p:spPr>
          <a:xfrm flipH="1">
            <a:off x="4572000" y="1905010"/>
            <a:ext cx="2109786" cy="320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rbel" panose="020B0503020204020204" pitchFamily="34" charset="0"/>
              </a:rPr>
              <a:t>Prior information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46" name="Arrow: Pentagon 45">
            <a:extLst>
              <a:ext uri="{FF2B5EF4-FFF2-40B4-BE49-F238E27FC236}">
                <a16:creationId xmlns:a16="http://schemas.microsoft.com/office/drawing/2014/main" id="{2A3A9222-0472-445D-8349-A9687178062B}"/>
              </a:ext>
            </a:extLst>
          </p:cNvPr>
          <p:cNvSpPr/>
          <p:nvPr/>
        </p:nvSpPr>
        <p:spPr>
          <a:xfrm flipH="1">
            <a:off x="5527366" y="3392255"/>
            <a:ext cx="1152000" cy="180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latin typeface="Corbel" panose="020B0503020204020204" pitchFamily="34" charset="0"/>
              </a:rPr>
              <a:t>Age &amp; sex</a:t>
            </a:r>
            <a:endParaRPr lang="en-US" sz="1000" b="1" dirty="0">
              <a:latin typeface="Corbel" panose="020B0503020204020204" pitchFamily="34" charset="0"/>
            </a:endParaRPr>
          </a:p>
        </p:txBody>
      </p:sp>
      <p:sp>
        <p:nvSpPr>
          <p:cNvPr id="47" name="Arrow: Pentagon 46">
            <a:extLst>
              <a:ext uri="{FF2B5EF4-FFF2-40B4-BE49-F238E27FC236}">
                <a16:creationId xmlns:a16="http://schemas.microsoft.com/office/drawing/2014/main" id="{E49CC67B-6FA5-461D-9363-14587B93A151}"/>
              </a:ext>
            </a:extLst>
          </p:cNvPr>
          <p:cNvSpPr/>
          <p:nvPr/>
        </p:nvSpPr>
        <p:spPr>
          <a:xfrm flipH="1">
            <a:off x="5527366" y="3621747"/>
            <a:ext cx="1152000" cy="180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latin typeface="Corbel" panose="020B0503020204020204" pitchFamily="34" charset="0"/>
              </a:rPr>
              <a:t>Ethnicity</a:t>
            </a:r>
            <a:endParaRPr lang="en-US" sz="1000" b="1" dirty="0">
              <a:latin typeface="Corbel" panose="020B0503020204020204" pitchFamily="34" charset="0"/>
            </a:endParaRPr>
          </a:p>
        </p:txBody>
      </p:sp>
      <p:sp>
        <p:nvSpPr>
          <p:cNvPr id="48" name="Arrow: Pentagon 47">
            <a:extLst>
              <a:ext uri="{FF2B5EF4-FFF2-40B4-BE49-F238E27FC236}">
                <a16:creationId xmlns:a16="http://schemas.microsoft.com/office/drawing/2014/main" id="{8236B3FD-E756-4C76-941E-BE119976B60A}"/>
              </a:ext>
            </a:extLst>
          </p:cNvPr>
          <p:cNvSpPr/>
          <p:nvPr/>
        </p:nvSpPr>
        <p:spPr>
          <a:xfrm flipH="1">
            <a:off x="5527366" y="3858373"/>
            <a:ext cx="1152000" cy="180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latin typeface="Corbel" panose="020B0503020204020204" pitchFamily="34" charset="0"/>
              </a:rPr>
              <a:t>Deprivation (NL)</a:t>
            </a:r>
            <a:endParaRPr lang="en-US" sz="1000" b="1" dirty="0">
              <a:latin typeface="Corbel" panose="020B0503020204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6852C8-FE77-4A3A-80E9-FBA5879D7D11}"/>
              </a:ext>
            </a:extLst>
          </p:cNvPr>
          <p:cNvGrpSpPr/>
          <p:nvPr/>
        </p:nvGrpSpPr>
        <p:grpSpPr>
          <a:xfrm>
            <a:off x="4178948" y="2906151"/>
            <a:ext cx="1295547" cy="2079221"/>
            <a:chOff x="4178948" y="2906151"/>
            <a:chExt cx="1295547" cy="2079221"/>
          </a:xfrm>
        </p:grpSpPr>
        <p:sp>
          <p:nvSpPr>
            <p:cNvPr id="2" name="Flowchart: Magnetic Disk 1">
              <a:extLst>
                <a:ext uri="{FF2B5EF4-FFF2-40B4-BE49-F238E27FC236}">
                  <a16:creationId xmlns:a16="http://schemas.microsoft.com/office/drawing/2014/main" id="{5722AE27-666E-46B4-A51A-640C63E34FA5}"/>
                </a:ext>
              </a:extLst>
            </p:cNvPr>
            <p:cNvSpPr/>
            <p:nvPr/>
          </p:nvSpPr>
          <p:spPr>
            <a:xfrm>
              <a:off x="4225384" y="3392308"/>
              <a:ext cx="129600" cy="180000"/>
            </a:xfrm>
            <a:prstGeom prst="flowChartMagneticDisk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Magnetic Disk 36">
              <a:extLst>
                <a:ext uri="{FF2B5EF4-FFF2-40B4-BE49-F238E27FC236}">
                  <a16:creationId xmlns:a16="http://schemas.microsoft.com/office/drawing/2014/main" id="{48D27BEE-3F1A-4941-BAE2-A2CA8BD2B0C8}"/>
                </a:ext>
              </a:extLst>
            </p:cNvPr>
            <p:cNvSpPr/>
            <p:nvPr/>
          </p:nvSpPr>
          <p:spPr>
            <a:xfrm>
              <a:off x="4225384" y="3625290"/>
              <a:ext cx="129600" cy="180000"/>
            </a:xfrm>
            <a:prstGeom prst="flowChartMagneticDisk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Magnetic Disk 38">
              <a:extLst>
                <a:ext uri="{FF2B5EF4-FFF2-40B4-BE49-F238E27FC236}">
                  <a16:creationId xmlns:a16="http://schemas.microsoft.com/office/drawing/2014/main" id="{3015D34C-FC53-4CAA-8275-BFADB1F89088}"/>
                </a:ext>
              </a:extLst>
            </p:cNvPr>
            <p:cNvSpPr/>
            <p:nvPr/>
          </p:nvSpPr>
          <p:spPr>
            <a:xfrm>
              <a:off x="4431048" y="3392308"/>
              <a:ext cx="129600" cy="180000"/>
            </a:xfrm>
            <a:prstGeom prst="flowChartMagneticDisk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Magnetic Disk 39">
              <a:extLst>
                <a:ext uri="{FF2B5EF4-FFF2-40B4-BE49-F238E27FC236}">
                  <a16:creationId xmlns:a16="http://schemas.microsoft.com/office/drawing/2014/main" id="{D37E2816-53C1-4E93-B07A-8929DB29258A}"/>
                </a:ext>
              </a:extLst>
            </p:cNvPr>
            <p:cNvSpPr/>
            <p:nvPr/>
          </p:nvSpPr>
          <p:spPr>
            <a:xfrm>
              <a:off x="4431092" y="3625290"/>
              <a:ext cx="129600" cy="180000"/>
            </a:xfrm>
            <a:prstGeom prst="flowChartMagneticDisk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lowchart: Magnetic Disk 48">
              <a:extLst>
                <a:ext uri="{FF2B5EF4-FFF2-40B4-BE49-F238E27FC236}">
                  <a16:creationId xmlns:a16="http://schemas.microsoft.com/office/drawing/2014/main" id="{89E3D432-0F6D-485D-8C10-8D74FAF78DEA}"/>
                </a:ext>
              </a:extLst>
            </p:cNvPr>
            <p:cNvSpPr/>
            <p:nvPr/>
          </p:nvSpPr>
          <p:spPr>
            <a:xfrm>
              <a:off x="4431092" y="3868815"/>
              <a:ext cx="129600" cy="180000"/>
            </a:xfrm>
            <a:prstGeom prst="flowChartMagneticDisk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Magnetic Disk 49">
              <a:extLst>
                <a:ext uri="{FF2B5EF4-FFF2-40B4-BE49-F238E27FC236}">
                  <a16:creationId xmlns:a16="http://schemas.microsoft.com/office/drawing/2014/main" id="{642015AB-8E20-476D-B235-FF630ABCB2A7}"/>
                </a:ext>
              </a:extLst>
            </p:cNvPr>
            <p:cNvSpPr/>
            <p:nvPr/>
          </p:nvSpPr>
          <p:spPr>
            <a:xfrm>
              <a:off x="4431092" y="4103371"/>
              <a:ext cx="129600" cy="180000"/>
            </a:xfrm>
            <a:prstGeom prst="flowChartMagneticDisk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Magnetic Disk 51">
              <a:extLst>
                <a:ext uri="{FF2B5EF4-FFF2-40B4-BE49-F238E27FC236}">
                  <a16:creationId xmlns:a16="http://schemas.microsoft.com/office/drawing/2014/main" id="{C782B2F4-2C40-465A-8511-F71B53A2E50F}"/>
                </a:ext>
              </a:extLst>
            </p:cNvPr>
            <p:cNvSpPr/>
            <p:nvPr/>
          </p:nvSpPr>
          <p:spPr>
            <a:xfrm>
              <a:off x="4636712" y="3392255"/>
              <a:ext cx="129600" cy="180000"/>
            </a:xfrm>
            <a:prstGeom prst="flowChartMagneticDisk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Magnetic Disk 52">
              <a:extLst>
                <a:ext uri="{FF2B5EF4-FFF2-40B4-BE49-F238E27FC236}">
                  <a16:creationId xmlns:a16="http://schemas.microsoft.com/office/drawing/2014/main" id="{8383A8E3-0895-4160-B3FC-9173153BC0AC}"/>
                </a:ext>
              </a:extLst>
            </p:cNvPr>
            <p:cNvSpPr/>
            <p:nvPr/>
          </p:nvSpPr>
          <p:spPr>
            <a:xfrm>
              <a:off x="4636800" y="3625237"/>
              <a:ext cx="129600" cy="180000"/>
            </a:xfrm>
            <a:prstGeom prst="flowChartMagneticDisk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Magnetic Disk 53">
              <a:extLst>
                <a:ext uri="{FF2B5EF4-FFF2-40B4-BE49-F238E27FC236}">
                  <a16:creationId xmlns:a16="http://schemas.microsoft.com/office/drawing/2014/main" id="{E384C884-013B-4ED3-9EA8-C98F30BFF143}"/>
                </a:ext>
              </a:extLst>
            </p:cNvPr>
            <p:cNvSpPr/>
            <p:nvPr/>
          </p:nvSpPr>
          <p:spPr>
            <a:xfrm>
              <a:off x="4636800" y="3868762"/>
              <a:ext cx="129600" cy="180000"/>
            </a:xfrm>
            <a:prstGeom prst="flowChartMagneticDisk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Magnetic Disk 54">
              <a:extLst>
                <a:ext uri="{FF2B5EF4-FFF2-40B4-BE49-F238E27FC236}">
                  <a16:creationId xmlns:a16="http://schemas.microsoft.com/office/drawing/2014/main" id="{974A50B0-896E-4C40-97FE-2525E9C97A08}"/>
                </a:ext>
              </a:extLst>
            </p:cNvPr>
            <p:cNvSpPr/>
            <p:nvPr/>
          </p:nvSpPr>
          <p:spPr>
            <a:xfrm>
              <a:off x="4636800" y="4483001"/>
              <a:ext cx="129600" cy="180000"/>
            </a:xfrm>
            <a:prstGeom prst="flowChartMagneticDisk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Magnetic Disk 55">
              <a:extLst>
                <a:ext uri="{FF2B5EF4-FFF2-40B4-BE49-F238E27FC236}">
                  <a16:creationId xmlns:a16="http://schemas.microsoft.com/office/drawing/2014/main" id="{BB502822-F8FB-4B95-A7D6-105785E627C2}"/>
                </a:ext>
              </a:extLst>
            </p:cNvPr>
            <p:cNvSpPr/>
            <p:nvPr/>
          </p:nvSpPr>
          <p:spPr>
            <a:xfrm>
              <a:off x="4842376" y="3388765"/>
              <a:ext cx="129600" cy="180000"/>
            </a:xfrm>
            <a:prstGeom prst="flowChartMagneticDisk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Magnetic Disk 56">
              <a:extLst>
                <a:ext uri="{FF2B5EF4-FFF2-40B4-BE49-F238E27FC236}">
                  <a16:creationId xmlns:a16="http://schemas.microsoft.com/office/drawing/2014/main" id="{7402AE0E-F138-4787-8920-DC9C2D0B8671}"/>
                </a:ext>
              </a:extLst>
            </p:cNvPr>
            <p:cNvSpPr/>
            <p:nvPr/>
          </p:nvSpPr>
          <p:spPr>
            <a:xfrm>
              <a:off x="4842434" y="3621747"/>
              <a:ext cx="129600" cy="180000"/>
            </a:xfrm>
            <a:prstGeom prst="flowChartMagneticDisk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Magnetic Disk 57">
              <a:extLst>
                <a:ext uri="{FF2B5EF4-FFF2-40B4-BE49-F238E27FC236}">
                  <a16:creationId xmlns:a16="http://schemas.microsoft.com/office/drawing/2014/main" id="{C2021D03-7907-4682-837E-ED8D9D5993DD}"/>
                </a:ext>
              </a:extLst>
            </p:cNvPr>
            <p:cNvSpPr/>
            <p:nvPr/>
          </p:nvSpPr>
          <p:spPr>
            <a:xfrm>
              <a:off x="4842434" y="3865272"/>
              <a:ext cx="129600" cy="180000"/>
            </a:xfrm>
            <a:prstGeom prst="flowChartMagneticDisk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Magnetic Disk 58">
              <a:extLst>
                <a:ext uri="{FF2B5EF4-FFF2-40B4-BE49-F238E27FC236}">
                  <a16:creationId xmlns:a16="http://schemas.microsoft.com/office/drawing/2014/main" id="{8F03A791-0718-4389-AFA6-915012CA17A4}"/>
                </a:ext>
              </a:extLst>
            </p:cNvPr>
            <p:cNvSpPr/>
            <p:nvPr/>
          </p:nvSpPr>
          <p:spPr>
            <a:xfrm>
              <a:off x="4842434" y="4099828"/>
              <a:ext cx="129600" cy="180000"/>
            </a:xfrm>
            <a:prstGeom prst="flowChartMagneticDisk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Magnetic Disk 59">
              <a:extLst>
                <a:ext uri="{FF2B5EF4-FFF2-40B4-BE49-F238E27FC236}">
                  <a16:creationId xmlns:a16="http://schemas.microsoft.com/office/drawing/2014/main" id="{6DEC0546-53FF-4B3D-9A48-71F55BC43F8B}"/>
                </a:ext>
              </a:extLst>
            </p:cNvPr>
            <p:cNvSpPr/>
            <p:nvPr/>
          </p:nvSpPr>
          <p:spPr>
            <a:xfrm>
              <a:off x="4842434" y="4805372"/>
              <a:ext cx="129600" cy="180000"/>
            </a:xfrm>
            <a:prstGeom prst="flowChartMagneticDisk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Magnetic Disk 60">
              <a:extLst>
                <a:ext uri="{FF2B5EF4-FFF2-40B4-BE49-F238E27FC236}">
                  <a16:creationId xmlns:a16="http://schemas.microsoft.com/office/drawing/2014/main" id="{3AB64CB7-1DE3-4BA0-A201-77FCE973518A}"/>
                </a:ext>
              </a:extLst>
            </p:cNvPr>
            <p:cNvSpPr/>
            <p:nvPr/>
          </p:nvSpPr>
          <p:spPr>
            <a:xfrm>
              <a:off x="5048068" y="4480816"/>
              <a:ext cx="129600" cy="180000"/>
            </a:xfrm>
            <a:prstGeom prst="flowChartMagneticDisk">
              <a:avLst/>
            </a:prstGeom>
            <a:solidFill>
              <a:schemeClr val="tx2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Magnetic Disk 61">
              <a:extLst>
                <a:ext uri="{FF2B5EF4-FFF2-40B4-BE49-F238E27FC236}">
                  <a16:creationId xmlns:a16="http://schemas.microsoft.com/office/drawing/2014/main" id="{DC8AF0D8-A12A-4CD4-82D3-C7A2C641DAF3}"/>
                </a:ext>
              </a:extLst>
            </p:cNvPr>
            <p:cNvSpPr/>
            <p:nvPr/>
          </p:nvSpPr>
          <p:spPr>
            <a:xfrm>
              <a:off x="5048040" y="3388765"/>
              <a:ext cx="129600" cy="180000"/>
            </a:xfrm>
            <a:prstGeom prst="flowChartMagneticDisk">
              <a:avLst/>
            </a:prstGeom>
            <a:solidFill>
              <a:schemeClr val="tx2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Magnetic Disk 62">
              <a:extLst>
                <a:ext uri="{FF2B5EF4-FFF2-40B4-BE49-F238E27FC236}">
                  <a16:creationId xmlns:a16="http://schemas.microsoft.com/office/drawing/2014/main" id="{9ED05726-83BD-4241-A486-CE61EA290F15}"/>
                </a:ext>
              </a:extLst>
            </p:cNvPr>
            <p:cNvSpPr/>
            <p:nvPr/>
          </p:nvSpPr>
          <p:spPr>
            <a:xfrm>
              <a:off x="5048068" y="3621747"/>
              <a:ext cx="129600" cy="180000"/>
            </a:xfrm>
            <a:prstGeom prst="flowChartMagneticDisk">
              <a:avLst/>
            </a:prstGeom>
            <a:solidFill>
              <a:schemeClr val="tx2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Magnetic Disk 63">
              <a:extLst>
                <a:ext uri="{FF2B5EF4-FFF2-40B4-BE49-F238E27FC236}">
                  <a16:creationId xmlns:a16="http://schemas.microsoft.com/office/drawing/2014/main" id="{57D1C412-44DC-40A5-BAE8-8306D7FED5AF}"/>
                </a:ext>
              </a:extLst>
            </p:cNvPr>
            <p:cNvSpPr/>
            <p:nvPr/>
          </p:nvSpPr>
          <p:spPr>
            <a:xfrm>
              <a:off x="5048068" y="3865272"/>
              <a:ext cx="129600" cy="180000"/>
            </a:xfrm>
            <a:prstGeom prst="flowChartMagneticDisk">
              <a:avLst/>
            </a:prstGeom>
            <a:solidFill>
              <a:schemeClr val="tx2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lowchart: Magnetic Disk 64">
              <a:extLst>
                <a:ext uri="{FF2B5EF4-FFF2-40B4-BE49-F238E27FC236}">
                  <a16:creationId xmlns:a16="http://schemas.microsoft.com/office/drawing/2014/main" id="{FB6B7209-ED54-4B57-A7D3-92E837F89D6B}"/>
                </a:ext>
              </a:extLst>
            </p:cNvPr>
            <p:cNvSpPr/>
            <p:nvPr/>
          </p:nvSpPr>
          <p:spPr>
            <a:xfrm>
              <a:off x="5048068" y="4099828"/>
              <a:ext cx="129600" cy="180000"/>
            </a:xfrm>
            <a:prstGeom prst="flowChartMagneticDisk">
              <a:avLst/>
            </a:prstGeom>
            <a:solidFill>
              <a:schemeClr val="tx2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Magnetic Disk 65">
              <a:extLst>
                <a:ext uri="{FF2B5EF4-FFF2-40B4-BE49-F238E27FC236}">
                  <a16:creationId xmlns:a16="http://schemas.microsoft.com/office/drawing/2014/main" id="{A9F76C44-2DE4-411E-A272-8557EBC1B031}"/>
                </a:ext>
              </a:extLst>
            </p:cNvPr>
            <p:cNvSpPr/>
            <p:nvPr/>
          </p:nvSpPr>
          <p:spPr>
            <a:xfrm>
              <a:off x="5048068" y="4805372"/>
              <a:ext cx="129600" cy="180000"/>
            </a:xfrm>
            <a:prstGeom prst="flowChartMagneticDisk">
              <a:avLst/>
            </a:prstGeom>
            <a:solidFill>
              <a:schemeClr val="tx2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Magnetic Disk 66">
              <a:extLst>
                <a:ext uri="{FF2B5EF4-FFF2-40B4-BE49-F238E27FC236}">
                  <a16:creationId xmlns:a16="http://schemas.microsoft.com/office/drawing/2014/main" id="{F5079184-1BB3-4436-A7D9-E6D03FC861AA}"/>
                </a:ext>
              </a:extLst>
            </p:cNvPr>
            <p:cNvSpPr/>
            <p:nvPr/>
          </p:nvSpPr>
          <p:spPr>
            <a:xfrm>
              <a:off x="5253702" y="4480816"/>
              <a:ext cx="129600" cy="180000"/>
            </a:xfrm>
            <a:prstGeom prst="flowChartMagneticDisk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Magnetic Disk 67">
              <a:extLst>
                <a:ext uri="{FF2B5EF4-FFF2-40B4-BE49-F238E27FC236}">
                  <a16:creationId xmlns:a16="http://schemas.microsoft.com/office/drawing/2014/main" id="{44AF31B0-C946-4A7D-83D3-ED66D541864A}"/>
                </a:ext>
              </a:extLst>
            </p:cNvPr>
            <p:cNvSpPr/>
            <p:nvPr/>
          </p:nvSpPr>
          <p:spPr>
            <a:xfrm>
              <a:off x="5253702" y="3388765"/>
              <a:ext cx="129600" cy="180000"/>
            </a:xfrm>
            <a:prstGeom prst="flowChartMagneticDisk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Magnetic Disk 68">
              <a:extLst>
                <a:ext uri="{FF2B5EF4-FFF2-40B4-BE49-F238E27FC236}">
                  <a16:creationId xmlns:a16="http://schemas.microsoft.com/office/drawing/2014/main" id="{86428AD6-DEB8-43A8-BC84-23E3F73E97AE}"/>
                </a:ext>
              </a:extLst>
            </p:cNvPr>
            <p:cNvSpPr/>
            <p:nvPr/>
          </p:nvSpPr>
          <p:spPr>
            <a:xfrm>
              <a:off x="5253702" y="3621747"/>
              <a:ext cx="129600" cy="180000"/>
            </a:xfrm>
            <a:prstGeom prst="flowChartMagneticDisk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lowchart: Magnetic Disk 69">
              <a:extLst>
                <a:ext uri="{FF2B5EF4-FFF2-40B4-BE49-F238E27FC236}">
                  <a16:creationId xmlns:a16="http://schemas.microsoft.com/office/drawing/2014/main" id="{26AAF3A4-ADF2-41B6-9ABD-FAC0A223CF83}"/>
                </a:ext>
              </a:extLst>
            </p:cNvPr>
            <p:cNvSpPr/>
            <p:nvPr/>
          </p:nvSpPr>
          <p:spPr>
            <a:xfrm>
              <a:off x="5253702" y="3865272"/>
              <a:ext cx="129600" cy="180000"/>
            </a:xfrm>
            <a:prstGeom prst="flowChartMagneticDisk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Magnetic Disk 70">
              <a:extLst>
                <a:ext uri="{FF2B5EF4-FFF2-40B4-BE49-F238E27FC236}">
                  <a16:creationId xmlns:a16="http://schemas.microsoft.com/office/drawing/2014/main" id="{8BE6F254-008C-4F09-AA14-9EE9109C2BAE}"/>
                </a:ext>
              </a:extLst>
            </p:cNvPr>
            <p:cNvSpPr/>
            <p:nvPr/>
          </p:nvSpPr>
          <p:spPr>
            <a:xfrm>
              <a:off x="5253702" y="4099828"/>
              <a:ext cx="129600" cy="180000"/>
            </a:xfrm>
            <a:prstGeom prst="flowChartMagneticDisk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0B4B75E-1345-4F4F-A137-1A39085DCF46}"/>
                </a:ext>
              </a:extLst>
            </p:cNvPr>
            <p:cNvSpPr txBox="1"/>
            <p:nvPr/>
          </p:nvSpPr>
          <p:spPr>
            <a:xfrm>
              <a:off x="4178948" y="3110664"/>
              <a:ext cx="12955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Corbel" panose="020B0503020204020204" pitchFamily="34" charset="0"/>
                </a:rPr>
                <a:t>1    2    3    4    5    6</a:t>
              </a:r>
              <a:endParaRPr lang="en-US" sz="1200" b="1" dirty="0">
                <a:latin typeface="Corbel" panose="020B0503020204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5079E51-FFE1-4CB2-9A0A-0DD006710EF4}"/>
                </a:ext>
              </a:extLst>
            </p:cNvPr>
            <p:cNvSpPr txBox="1"/>
            <p:nvPr/>
          </p:nvSpPr>
          <p:spPr>
            <a:xfrm>
              <a:off x="4548866" y="2906151"/>
              <a:ext cx="5998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Corbel" panose="020B0503020204020204" pitchFamily="34" charset="0"/>
                </a:rPr>
                <a:t>Model</a:t>
              </a:r>
              <a:endParaRPr lang="en-US" sz="1200" b="1" dirty="0">
                <a:latin typeface="Corbel" panose="020B0503020204020204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433EC47-6994-4A35-9D7B-6259DC607B32}"/>
                </a:ext>
              </a:extLst>
            </p:cNvPr>
            <p:cNvCxnSpPr/>
            <p:nvPr/>
          </p:nvCxnSpPr>
          <p:spPr>
            <a:xfrm>
              <a:off x="4225384" y="3141144"/>
              <a:ext cx="11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99CFA16-3681-4FD1-BEA6-07B7702F34E6}"/>
              </a:ext>
            </a:extLst>
          </p:cNvPr>
          <p:cNvGrpSpPr/>
          <p:nvPr/>
        </p:nvGrpSpPr>
        <p:grpSpPr>
          <a:xfrm>
            <a:off x="4290184" y="5070077"/>
            <a:ext cx="4395954" cy="1325283"/>
            <a:chOff x="4290184" y="5070077"/>
            <a:chExt cx="4395954" cy="1325283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742288B-B084-46FF-A8FD-2904013484ED}"/>
                </a:ext>
              </a:extLst>
            </p:cNvPr>
            <p:cNvSpPr/>
            <p:nvPr/>
          </p:nvSpPr>
          <p:spPr>
            <a:xfrm>
              <a:off x="6679366" y="5472030"/>
              <a:ext cx="2006772" cy="92333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latin typeface="Corbel" panose="020B0503020204020204" pitchFamily="34" charset="0"/>
                </a:rPr>
                <a:t>6 Bayesian “posterior” risk estimate sets</a:t>
              </a:r>
              <a:endParaRPr lang="en-US" dirty="0">
                <a:latin typeface="Corbel" panose="020B0503020204020204" pitchFamily="34" charset="0"/>
              </a:endParaRP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9135F60-4844-4AD4-9BE4-17E9F9024033}"/>
                </a:ext>
              </a:extLst>
            </p:cNvPr>
            <p:cNvCxnSpPr>
              <a:cxnSpLocks/>
            </p:cNvCxnSpPr>
            <p:nvPr/>
          </p:nvCxnSpPr>
          <p:spPr>
            <a:xfrm>
              <a:off x="4290184" y="5070077"/>
              <a:ext cx="0" cy="13002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ED0F10C-1F2C-4F6E-A811-F72065FC19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90184" y="6370320"/>
              <a:ext cx="2293496" cy="0"/>
            </a:xfrm>
            <a:prstGeom prst="line">
              <a:avLst/>
            </a:prstGeom>
            <a:ln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0D34EFC-3217-48E9-AA39-3D059208F550}"/>
                </a:ext>
              </a:extLst>
            </p:cNvPr>
            <p:cNvCxnSpPr>
              <a:cxnSpLocks/>
            </p:cNvCxnSpPr>
            <p:nvPr/>
          </p:nvCxnSpPr>
          <p:spPr>
            <a:xfrm>
              <a:off x="4488228" y="5070077"/>
              <a:ext cx="0" cy="11326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DC0D927-7B7C-43E8-8558-523C213B1A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88228" y="6202680"/>
              <a:ext cx="2095452" cy="0"/>
            </a:xfrm>
            <a:prstGeom prst="line">
              <a:avLst/>
            </a:prstGeom>
            <a:ln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60DA164-9DCC-498A-9907-E5D62E008B25}"/>
                </a:ext>
              </a:extLst>
            </p:cNvPr>
            <p:cNvCxnSpPr>
              <a:cxnSpLocks/>
            </p:cNvCxnSpPr>
            <p:nvPr/>
          </p:nvCxnSpPr>
          <p:spPr>
            <a:xfrm>
              <a:off x="4701512" y="5070077"/>
              <a:ext cx="0" cy="9573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A64A045-30F1-41CF-88F7-9D1D549CD3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1512" y="6027420"/>
              <a:ext cx="1882168" cy="0"/>
            </a:xfrm>
            <a:prstGeom prst="line">
              <a:avLst/>
            </a:prstGeom>
            <a:ln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A783F7C-8675-4335-81C8-BD56260555A6}"/>
                </a:ext>
              </a:extLst>
            </p:cNvPr>
            <p:cNvCxnSpPr>
              <a:cxnSpLocks/>
            </p:cNvCxnSpPr>
            <p:nvPr/>
          </p:nvCxnSpPr>
          <p:spPr>
            <a:xfrm>
              <a:off x="4907176" y="5070077"/>
              <a:ext cx="0" cy="774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9628D72-A104-453A-986E-FA607AD3D0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07176" y="5844540"/>
              <a:ext cx="1676504" cy="0"/>
            </a:xfrm>
            <a:prstGeom prst="line">
              <a:avLst/>
            </a:prstGeom>
            <a:ln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82372E6-097B-45CF-8A94-8F65C04E446B}"/>
                </a:ext>
              </a:extLst>
            </p:cNvPr>
            <p:cNvCxnSpPr>
              <a:cxnSpLocks/>
            </p:cNvCxnSpPr>
            <p:nvPr/>
          </p:nvCxnSpPr>
          <p:spPr>
            <a:xfrm>
              <a:off x="5112840" y="5070077"/>
              <a:ext cx="0" cy="5992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83915AB-B4FC-43CE-91F0-249CA86446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12840" y="5669280"/>
              <a:ext cx="1470840" cy="0"/>
            </a:xfrm>
            <a:prstGeom prst="line">
              <a:avLst/>
            </a:prstGeom>
            <a:ln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1290DF1-8849-4EB5-B2EE-3EABDB0DB6F8}"/>
                </a:ext>
              </a:extLst>
            </p:cNvPr>
            <p:cNvCxnSpPr>
              <a:cxnSpLocks/>
            </p:cNvCxnSpPr>
            <p:nvPr/>
          </p:nvCxnSpPr>
          <p:spPr>
            <a:xfrm>
              <a:off x="5325942" y="5070077"/>
              <a:ext cx="0" cy="423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73FB9CA1-CB0F-4846-9F26-57DAEC1819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5942" y="5494020"/>
              <a:ext cx="1257738" cy="0"/>
            </a:xfrm>
            <a:prstGeom prst="line">
              <a:avLst/>
            </a:prstGeom>
            <a:ln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F0157-948E-4A55-ABCF-A0DCC9840E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E4CEE-7DC5-423B-9FE4-171159913B64}" type="slidenum">
              <a:rPr lang="en-US" smtClean="0"/>
              <a:t>13</a:t>
            </a:fld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8314D33-5163-410D-BFD8-3025B41DC7A7}"/>
              </a:ext>
            </a:extLst>
          </p:cNvPr>
          <p:cNvSpPr txBox="1"/>
          <p:nvPr/>
        </p:nvSpPr>
        <p:spPr>
          <a:xfrm>
            <a:off x="0" y="6606650"/>
            <a:ext cx="22637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oper Hewitt Book" pitchFamily="2" charset="0"/>
                <a:ea typeface="Cooper Hewitt Book" pitchFamily="2" charset="0"/>
              </a:rPr>
              <a:t>McDonald et al (2021) Br. J Psychiatry, In press</a:t>
            </a:r>
          </a:p>
        </p:txBody>
      </p:sp>
    </p:spTree>
    <p:extLst>
      <p:ext uri="{BB962C8B-B14F-4D97-AF65-F5344CB8AC3E}">
        <p14:creationId xmlns:p14="http://schemas.microsoft.com/office/powerpoint/2010/main" val="258846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2DD4B3-99A1-4ED9-9021-AD3FE570F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901" y="1120363"/>
            <a:ext cx="3823157" cy="5677811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E466305E-9DE2-4E31-B312-86CFA61671D8}"/>
              </a:ext>
            </a:extLst>
          </p:cNvPr>
          <p:cNvSpPr/>
          <p:nvPr/>
        </p:nvSpPr>
        <p:spPr>
          <a:xfrm flipH="1">
            <a:off x="6865744" y="2290606"/>
            <a:ext cx="2109786" cy="320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rbel" panose="020B0503020204020204" pitchFamily="34" charset="0"/>
              </a:rPr>
              <a:t>Predicted data: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88BDC-B487-4FCE-AA18-90913E7D0548}"/>
              </a:ext>
            </a:extLst>
          </p:cNvPr>
          <p:cNvSpPr txBox="1"/>
          <p:nvPr/>
        </p:nvSpPr>
        <p:spPr>
          <a:xfrm>
            <a:off x="380850" y="681038"/>
            <a:ext cx="8382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latin typeface="Corbel" panose="020B0503020204020204" pitchFamily="34" charset="0"/>
              </a:rPr>
              <a:t>Posterior relative risk estimates applied to population structure in England</a:t>
            </a:r>
            <a:endParaRPr lang="en-US" sz="2000" b="1" dirty="0">
              <a:latin typeface="Corbel" panose="020B0503020204020204" pitchFamily="34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EBEC0026-7EEC-445D-8D69-BFE7C19D27F8}"/>
              </a:ext>
            </a:extLst>
          </p:cNvPr>
          <p:cNvSpPr/>
          <p:nvPr/>
        </p:nvSpPr>
        <p:spPr>
          <a:xfrm flipH="1">
            <a:off x="6865739" y="2662053"/>
            <a:ext cx="2109787" cy="6853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rbel" panose="020B0503020204020204" pitchFamily="34" charset="0"/>
              </a:rPr>
              <a:t>2019-2025 Census projections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" name="Arrow: Curved Up 1">
            <a:extLst>
              <a:ext uri="{FF2B5EF4-FFF2-40B4-BE49-F238E27FC236}">
                <a16:creationId xmlns:a16="http://schemas.microsoft.com/office/drawing/2014/main" id="{18B3F67E-BED7-4657-BAE4-3C95E986AB13}"/>
              </a:ext>
            </a:extLst>
          </p:cNvPr>
          <p:cNvSpPr/>
          <p:nvPr/>
        </p:nvSpPr>
        <p:spPr>
          <a:xfrm rot="20018822" flipV="1">
            <a:off x="1002664" y="1708540"/>
            <a:ext cx="3187039" cy="830282"/>
          </a:xfrm>
          <a:prstGeom prst="curvedUpArrow">
            <a:avLst>
              <a:gd name="adj1" fmla="val 26078"/>
              <a:gd name="adj2" fmla="val 83614"/>
              <a:gd name="adj3" fmla="val 39804"/>
            </a:avLst>
          </a:prstGeom>
          <a:solidFill>
            <a:srgbClr val="FF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8FEC34-AD39-468F-A52D-006FC6C62A45}"/>
              </a:ext>
            </a:extLst>
          </p:cNvPr>
          <p:cNvSpPr/>
          <p:nvPr/>
        </p:nvSpPr>
        <p:spPr>
          <a:xfrm rot="19988338">
            <a:off x="2134984" y="2061889"/>
            <a:ext cx="1359066" cy="1200329"/>
          </a:xfrm>
          <a:prstGeom prst="rect">
            <a:avLst/>
          </a:prstGeom>
          <a:solidFill>
            <a:srgbClr val="FFBFB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rbel" panose="020B0503020204020204" pitchFamily="34" charset="0"/>
              </a:rPr>
              <a:t>Applied to England population 2019-2025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AB164E-78CE-4ED0-B9A4-FFCA753C2875}"/>
              </a:ext>
            </a:extLst>
          </p:cNvPr>
          <p:cNvSpPr/>
          <p:nvPr/>
        </p:nvSpPr>
        <p:spPr>
          <a:xfrm>
            <a:off x="366426" y="3499549"/>
            <a:ext cx="2006772" cy="92333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rbel" panose="020B0503020204020204" pitchFamily="34" charset="0"/>
              </a:rPr>
              <a:t>6 Bayesian “posterior” risk estimate sets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4" name="Flowchart: Magnetic Disk 23">
            <a:extLst>
              <a:ext uri="{FF2B5EF4-FFF2-40B4-BE49-F238E27FC236}">
                <a16:creationId xmlns:a16="http://schemas.microsoft.com/office/drawing/2014/main" id="{53FE428E-D036-4713-8A19-0597F267482A}"/>
              </a:ext>
            </a:extLst>
          </p:cNvPr>
          <p:cNvSpPr/>
          <p:nvPr/>
        </p:nvSpPr>
        <p:spPr>
          <a:xfrm>
            <a:off x="688020" y="4779502"/>
            <a:ext cx="129600" cy="180000"/>
          </a:xfrm>
          <a:prstGeom prst="flowChartMagneticDisk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Magnetic Disk 24">
            <a:extLst>
              <a:ext uri="{FF2B5EF4-FFF2-40B4-BE49-F238E27FC236}">
                <a16:creationId xmlns:a16="http://schemas.microsoft.com/office/drawing/2014/main" id="{3373E81A-767A-4E48-8055-4567F77A46FA}"/>
              </a:ext>
            </a:extLst>
          </p:cNvPr>
          <p:cNvSpPr/>
          <p:nvPr/>
        </p:nvSpPr>
        <p:spPr>
          <a:xfrm>
            <a:off x="688020" y="5012484"/>
            <a:ext cx="129600" cy="180000"/>
          </a:xfrm>
          <a:prstGeom prst="flowChartMagneticDisk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Magnetic Disk 25">
            <a:extLst>
              <a:ext uri="{FF2B5EF4-FFF2-40B4-BE49-F238E27FC236}">
                <a16:creationId xmlns:a16="http://schemas.microsoft.com/office/drawing/2014/main" id="{6FDDC04E-0862-49F0-8897-92364758AEC2}"/>
              </a:ext>
            </a:extLst>
          </p:cNvPr>
          <p:cNvSpPr/>
          <p:nvPr/>
        </p:nvSpPr>
        <p:spPr>
          <a:xfrm>
            <a:off x="893684" y="4779502"/>
            <a:ext cx="129600" cy="180000"/>
          </a:xfrm>
          <a:prstGeom prst="flowChartMagneticDisk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Magnetic Disk 26">
            <a:extLst>
              <a:ext uri="{FF2B5EF4-FFF2-40B4-BE49-F238E27FC236}">
                <a16:creationId xmlns:a16="http://schemas.microsoft.com/office/drawing/2014/main" id="{F4E7F82A-13C9-4D6B-84C7-420E713A219F}"/>
              </a:ext>
            </a:extLst>
          </p:cNvPr>
          <p:cNvSpPr/>
          <p:nvPr/>
        </p:nvSpPr>
        <p:spPr>
          <a:xfrm>
            <a:off x="893728" y="5012484"/>
            <a:ext cx="129600" cy="180000"/>
          </a:xfrm>
          <a:prstGeom prst="flowChartMagneticDisk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Magnetic Disk 27">
            <a:extLst>
              <a:ext uri="{FF2B5EF4-FFF2-40B4-BE49-F238E27FC236}">
                <a16:creationId xmlns:a16="http://schemas.microsoft.com/office/drawing/2014/main" id="{8783F0DE-0671-428D-8584-B9AB54A70700}"/>
              </a:ext>
            </a:extLst>
          </p:cNvPr>
          <p:cNvSpPr/>
          <p:nvPr/>
        </p:nvSpPr>
        <p:spPr>
          <a:xfrm>
            <a:off x="893728" y="5256009"/>
            <a:ext cx="129600" cy="180000"/>
          </a:xfrm>
          <a:prstGeom prst="flowChartMagneticDisk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Magnetic Disk 28">
            <a:extLst>
              <a:ext uri="{FF2B5EF4-FFF2-40B4-BE49-F238E27FC236}">
                <a16:creationId xmlns:a16="http://schemas.microsoft.com/office/drawing/2014/main" id="{D3937A32-1485-477D-BE13-9C8C67D7A7FE}"/>
              </a:ext>
            </a:extLst>
          </p:cNvPr>
          <p:cNvSpPr/>
          <p:nvPr/>
        </p:nvSpPr>
        <p:spPr>
          <a:xfrm>
            <a:off x="893728" y="5490565"/>
            <a:ext cx="129600" cy="180000"/>
          </a:xfrm>
          <a:prstGeom prst="flowChartMagneticDisk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Magnetic Disk 29">
            <a:extLst>
              <a:ext uri="{FF2B5EF4-FFF2-40B4-BE49-F238E27FC236}">
                <a16:creationId xmlns:a16="http://schemas.microsoft.com/office/drawing/2014/main" id="{01F2C8C0-A494-4481-8DD0-44CA27FA52B4}"/>
              </a:ext>
            </a:extLst>
          </p:cNvPr>
          <p:cNvSpPr/>
          <p:nvPr/>
        </p:nvSpPr>
        <p:spPr>
          <a:xfrm>
            <a:off x="1099348" y="4779449"/>
            <a:ext cx="129600" cy="180000"/>
          </a:xfrm>
          <a:prstGeom prst="flowChartMagneticDisk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Magnetic Disk 30">
            <a:extLst>
              <a:ext uri="{FF2B5EF4-FFF2-40B4-BE49-F238E27FC236}">
                <a16:creationId xmlns:a16="http://schemas.microsoft.com/office/drawing/2014/main" id="{BA5AB3D4-BE44-45D7-9C3F-F328213AF787}"/>
              </a:ext>
            </a:extLst>
          </p:cNvPr>
          <p:cNvSpPr/>
          <p:nvPr/>
        </p:nvSpPr>
        <p:spPr>
          <a:xfrm>
            <a:off x="1099436" y="5012431"/>
            <a:ext cx="129600" cy="180000"/>
          </a:xfrm>
          <a:prstGeom prst="flowChartMagneticDisk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Magnetic Disk 31">
            <a:extLst>
              <a:ext uri="{FF2B5EF4-FFF2-40B4-BE49-F238E27FC236}">
                <a16:creationId xmlns:a16="http://schemas.microsoft.com/office/drawing/2014/main" id="{692FADD4-420A-4020-A09E-8F7FD6B20EB3}"/>
              </a:ext>
            </a:extLst>
          </p:cNvPr>
          <p:cNvSpPr/>
          <p:nvPr/>
        </p:nvSpPr>
        <p:spPr>
          <a:xfrm>
            <a:off x="1099436" y="5255956"/>
            <a:ext cx="129600" cy="180000"/>
          </a:xfrm>
          <a:prstGeom prst="flowChartMagneticDisk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Magnetic Disk 32">
            <a:extLst>
              <a:ext uri="{FF2B5EF4-FFF2-40B4-BE49-F238E27FC236}">
                <a16:creationId xmlns:a16="http://schemas.microsoft.com/office/drawing/2014/main" id="{68205E2E-EF21-4471-A7DF-F762EE6E5151}"/>
              </a:ext>
            </a:extLst>
          </p:cNvPr>
          <p:cNvSpPr/>
          <p:nvPr/>
        </p:nvSpPr>
        <p:spPr>
          <a:xfrm>
            <a:off x="1099436" y="5870195"/>
            <a:ext cx="129600" cy="180000"/>
          </a:xfrm>
          <a:prstGeom prst="flowChartMagneticDisk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Magnetic Disk 33">
            <a:extLst>
              <a:ext uri="{FF2B5EF4-FFF2-40B4-BE49-F238E27FC236}">
                <a16:creationId xmlns:a16="http://schemas.microsoft.com/office/drawing/2014/main" id="{0053D042-BF07-4B8C-BCF4-575607DA6C8A}"/>
              </a:ext>
            </a:extLst>
          </p:cNvPr>
          <p:cNvSpPr/>
          <p:nvPr/>
        </p:nvSpPr>
        <p:spPr>
          <a:xfrm>
            <a:off x="1305012" y="4775959"/>
            <a:ext cx="129600" cy="180000"/>
          </a:xfrm>
          <a:prstGeom prst="flowChartMagneticDisk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Magnetic Disk 34">
            <a:extLst>
              <a:ext uri="{FF2B5EF4-FFF2-40B4-BE49-F238E27FC236}">
                <a16:creationId xmlns:a16="http://schemas.microsoft.com/office/drawing/2014/main" id="{48DAD19D-E6D3-477A-B690-57B7D392DD91}"/>
              </a:ext>
            </a:extLst>
          </p:cNvPr>
          <p:cNvSpPr/>
          <p:nvPr/>
        </p:nvSpPr>
        <p:spPr>
          <a:xfrm>
            <a:off x="1305070" y="5008941"/>
            <a:ext cx="129600" cy="180000"/>
          </a:xfrm>
          <a:prstGeom prst="flowChartMagneticDisk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Magnetic Disk 35">
            <a:extLst>
              <a:ext uri="{FF2B5EF4-FFF2-40B4-BE49-F238E27FC236}">
                <a16:creationId xmlns:a16="http://schemas.microsoft.com/office/drawing/2014/main" id="{C4DD8751-D603-424C-B5F4-D4C39C1D8528}"/>
              </a:ext>
            </a:extLst>
          </p:cNvPr>
          <p:cNvSpPr/>
          <p:nvPr/>
        </p:nvSpPr>
        <p:spPr>
          <a:xfrm>
            <a:off x="1305070" y="5252466"/>
            <a:ext cx="129600" cy="180000"/>
          </a:xfrm>
          <a:prstGeom prst="flowChartMagneticDisk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Magnetic Disk 36">
            <a:extLst>
              <a:ext uri="{FF2B5EF4-FFF2-40B4-BE49-F238E27FC236}">
                <a16:creationId xmlns:a16="http://schemas.microsoft.com/office/drawing/2014/main" id="{D740CE5F-29D3-4317-826A-2E9DB9DAFE36}"/>
              </a:ext>
            </a:extLst>
          </p:cNvPr>
          <p:cNvSpPr/>
          <p:nvPr/>
        </p:nvSpPr>
        <p:spPr>
          <a:xfrm>
            <a:off x="1305070" y="5487022"/>
            <a:ext cx="129600" cy="180000"/>
          </a:xfrm>
          <a:prstGeom prst="flowChartMagneticDisk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>
            <a:extLst>
              <a:ext uri="{FF2B5EF4-FFF2-40B4-BE49-F238E27FC236}">
                <a16:creationId xmlns:a16="http://schemas.microsoft.com/office/drawing/2014/main" id="{7F1FBBDD-7C54-4D32-A92A-DB442543902F}"/>
              </a:ext>
            </a:extLst>
          </p:cNvPr>
          <p:cNvSpPr/>
          <p:nvPr/>
        </p:nvSpPr>
        <p:spPr>
          <a:xfrm>
            <a:off x="1305070" y="6192566"/>
            <a:ext cx="129600" cy="180000"/>
          </a:xfrm>
          <a:prstGeom prst="flowChartMagneticDisk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Magnetic Disk 38">
            <a:extLst>
              <a:ext uri="{FF2B5EF4-FFF2-40B4-BE49-F238E27FC236}">
                <a16:creationId xmlns:a16="http://schemas.microsoft.com/office/drawing/2014/main" id="{C4594C56-4F01-4758-A32A-40EF8BFD0DDA}"/>
              </a:ext>
            </a:extLst>
          </p:cNvPr>
          <p:cNvSpPr/>
          <p:nvPr/>
        </p:nvSpPr>
        <p:spPr>
          <a:xfrm>
            <a:off x="1510704" y="5868010"/>
            <a:ext cx="129600" cy="180000"/>
          </a:xfrm>
          <a:prstGeom prst="flowChartMagneticDisk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Magnetic Disk 39">
            <a:extLst>
              <a:ext uri="{FF2B5EF4-FFF2-40B4-BE49-F238E27FC236}">
                <a16:creationId xmlns:a16="http://schemas.microsoft.com/office/drawing/2014/main" id="{3A2F42D3-C1FF-46AC-801A-406A939569E6}"/>
              </a:ext>
            </a:extLst>
          </p:cNvPr>
          <p:cNvSpPr/>
          <p:nvPr/>
        </p:nvSpPr>
        <p:spPr>
          <a:xfrm>
            <a:off x="1510676" y="4775959"/>
            <a:ext cx="129600" cy="180000"/>
          </a:xfrm>
          <a:prstGeom prst="flowChartMagneticDisk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Magnetic Disk 40">
            <a:extLst>
              <a:ext uri="{FF2B5EF4-FFF2-40B4-BE49-F238E27FC236}">
                <a16:creationId xmlns:a16="http://schemas.microsoft.com/office/drawing/2014/main" id="{6BAB93E1-FE98-41D8-A534-D751CCEFB042}"/>
              </a:ext>
            </a:extLst>
          </p:cNvPr>
          <p:cNvSpPr/>
          <p:nvPr/>
        </p:nvSpPr>
        <p:spPr>
          <a:xfrm>
            <a:off x="1510704" y="5008941"/>
            <a:ext cx="129600" cy="180000"/>
          </a:xfrm>
          <a:prstGeom prst="flowChartMagneticDisk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Magnetic Disk 41">
            <a:extLst>
              <a:ext uri="{FF2B5EF4-FFF2-40B4-BE49-F238E27FC236}">
                <a16:creationId xmlns:a16="http://schemas.microsoft.com/office/drawing/2014/main" id="{8EA6BA6C-8D56-44B8-91BC-FED241101E85}"/>
              </a:ext>
            </a:extLst>
          </p:cNvPr>
          <p:cNvSpPr/>
          <p:nvPr/>
        </p:nvSpPr>
        <p:spPr>
          <a:xfrm>
            <a:off x="1510704" y="5252466"/>
            <a:ext cx="129600" cy="180000"/>
          </a:xfrm>
          <a:prstGeom prst="flowChartMagneticDisk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Magnetic Disk 42">
            <a:extLst>
              <a:ext uri="{FF2B5EF4-FFF2-40B4-BE49-F238E27FC236}">
                <a16:creationId xmlns:a16="http://schemas.microsoft.com/office/drawing/2014/main" id="{16C1325D-A288-48B2-8E83-DC18699B7B8B}"/>
              </a:ext>
            </a:extLst>
          </p:cNvPr>
          <p:cNvSpPr/>
          <p:nvPr/>
        </p:nvSpPr>
        <p:spPr>
          <a:xfrm>
            <a:off x="1510704" y="5487022"/>
            <a:ext cx="129600" cy="180000"/>
          </a:xfrm>
          <a:prstGeom prst="flowChartMagneticDisk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Magnetic Disk 43">
            <a:extLst>
              <a:ext uri="{FF2B5EF4-FFF2-40B4-BE49-F238E27FC236}">
                <a16:creationId xmlns:a16="http://schemas.microsoft.com/office/drawing/2014/main" id="{DA74DDAB-4D77-4373-B759-BA5820F5DA6F}"/>
              </a:ext>
            </a:extLst>
          </p:cNvPr>
          <p:cNvSpPr/>
          <p:nvPr/>
        </p:nvSpPr>
        <p:spPr>
          <a:xfrm>
            <a:off x="1510704" y="6192566"/>
            <a:ext cx="129600" cy="180000"/>
          </a:xfrm>
          <a:prstGeom prst="flowChartMagneticDisk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Magnetic Disk 44">
            <a:extLst>
              <a:ext uri="{FF2B5EF4-FFF2-40B4-BE49-F238E27FC236}">
                <a16:creationId xmlns:a16="http://schemas.microsoft.com/office/drawing/2014/main" id="{A345507F-CA45-4E6F-A716-CF55795C2D0C}"/>
              </a:ext>
            </a:extLst>
          </p:cNvPr>
          <p:cNvSpPr/>
          <p:nvPr/>
        </p:nvSpPr>
        <p:spPr>
          <a:xfrm>
            <a:off x="1716338" y="5868010"/>
            <a:ext cx="129600" cy="180000"/>
          </a:xfrm>
          <a:prstGeom prst="flowChartMagneticDisk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Magnetic Disk 45">
            <a:extLst>
              <a:ext uri="{FF2B5EF4-FFF2-40B4-BE49-F238E27FC236}">
                <a16:creationId xmlns:a16="http://schemas.microsoft.com/office/drawing/2014/main" id="{1B0D0087-1D8D-4AF7-8740-B9F4F8997FB9}"/>
              </a:ext>
            </a:extLst>
          </p:cNvPr>
          <p:cNvSpPr/>
          <p:nvPr/>
        </p:nvSpPr>
        <p:spPr>
          <a:xfrm>
            <a:off x="1716338" y="4775959"/>
            <a:ext cx="129600" cy="180000"/>
          </a:xfrm>
          <a:prstGeom prst="flowChartMagneticDisk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Magnetic Disk 46">
            <a:extLst>
              <a:ext uri="{FF2B5EF4-FFF2-40B4-BE49-F238E27FC236}">
                <a16:creationId xmlns:a16="http://schemas.microsoft.com/office/drawing/2014/main" id="{23D02083-A284-425C-97E6-0AC81A00CFE6}"/>
              </a:ext>
            </a:extLst>
          </p:cNvPr>
          <p:cNvSpPr/>
          <p:nvPr/>
        </p:nvSpPr>
        <p:spPr>
          <a:xfrm>
            <a:off x="1716338" y="5008941"/>
            <a:ext cx="129600" cy="180000"/>
          </a:xfrm>
          <a:prstGeom prst="flowChartMagneticDisk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Magnetic Disk 47">
            <a:extLst>
              <a:ext uri="{FF2B5EF4-FFF2-40B4-BE49-F238E27FC236}">
                <a16:creationId xmlns:a16="http://schemas.microsoft.com/office/drawing/2014/main" id="{21C27484-B62B-408C-B482-4985EF99BE46}"/>
              </a:ext>
            </a:extLst>
          </p:cNvPr>
          <p:cNvSpPr/>
          <p:nvPr/>
        </p:nvSpPr>
        <p:spPr>
          <a:xfrm>
            <a:off x="1716338" y="5252466"/>
            <a:ext cx="129600" cy="180000"/>
          </a:xfrm>
          <a:prstGeom prst="flowChartMagneticDisk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Magnetic Disk 48">
            <a:extLst>
              <a:ext uri="{FF2B5EF4-FFF2-40B4-BE49-F238E27FC236}">
                <a16:creationId xmlns:a16="http://schemas.microsoft.com/office/drawing/2014/main" id="{F70DD0B4-1747-49A5-AE60-B9E0470CBCA7}"/>
              </a:ext>
            </a:extLst>
          </p:cNvPr>
          <p:cNvSpPr/>
          <p:nvPr/>
        </p:nvSpPr>
        <p:spPr>
          <a:xfrm>
            <a:off x="1716338" y="5487022"/>
            <a:ext cx="129600" cy="180000"/>
          </a:xfrm>
          <a:prstGeom prst="flowChartMagneticDisk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FEC18E3-49E8-4985-9F62-2B5CC6C02F9E}"/>
              </a:ext>
            </a:extLst>
          </p:cNvPr>
          <p:cNvSpPr txBox="1"/>
          <p:nvPr/>
        </p:nvSpPr>
        <p:spPr>
          <a:xfrm>
            <a:off x="641584" y="4497858"/>
            <a:ext cx="1295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orbel" panose="020B0503020204020204" pitchFamily="34" charset="0"/>
              </a:rPr>
              <a:t>1    2    3    4    5    6</a:t>
            </a:r>
            <a:endParaRPr lang="en-US" sz="1200" b="1" dirty="0">
              <a:latin typeface="Corbel" panose="020B050302020402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83CDC2D-3703-407B-8B12-55267286B61E}"/>
              </a:ext>
            </a:extLst>
          </p:cNvPr>
          <p:cNvCxnSpPr/>
          <p:nvPr/>
        </p:nvCxnSpPr>
        <p:spPr>
          <a:xfrm>
            <a:off x="688020" y="4528338"/>
            <a:ext cx="11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C440A-6BB5-4942-9945-865A075991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E4CEE-7DC5-423B-9FE4-171159913B64}" type="slidenum">
              <a:rPr lang="en-US" smtClean="0"/>
              <a:t>14</a:t>
            </a:fld>
            <a:endParaRPr lang="en-US"/>
          </a:p>
        </p:txBody>
      </p:sp>
      <p:sp>
        <p:nvSpPr>
          <p:cNvPr id="52" name="Arrow: Pentagon 51">
            <a:extLst>
              <a:ext uri="{FF2B5EF4-FFF2-40B4-BE49-F238E27FC236}">
                <a16:creationId xmlns:a16="http://schemas.microsoft.com/office/drawing/2014/main" id="{9DD7B7F2-F69A-4A62-9729-CFB22FF293E5}"/>
              </a:ext>
            </a:extLst>
          </p:cNvPr>
          <p:cNvSpPr/>
          <p:nvPr/>
        </p:nvSpPr>
        <p:spPr>
          <a:xfrm flipH="1">
            <a:off x="6865737" y="3413233"/>
            <a:ext cx="2109787" cy="6853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orbel" panose="020B0503020204020204" pitchFamily="34" charset="0"/>
              </a:rPr>
              <a:t>(1) New </a:t>
            </a:r>
            <a:r>
              <a:rPr lang="en-GB" sz="1400" u="sng" dirty="0">
                <a:latin typeface="Corbel" panose="020B0503020204020204" pitchFamily="34" charset="0"/>
              </a:rPr>
              <a:t>referrals</a:t>
            </a:r>
            <a:r>
              <a:rPr lang="en-GB" sz="1400" dirty="0">
                <a:latin typeface="Corbel" panose="020B0503020204020204" pitchFamily="34" charset="0"/>
              </a:rPr>
              <a:t> to EIP for suspected psychosis</a:t>
            </a:r>
            <a:endParaRPr lang="en-US" sz="1400" dirty="0">
              <a:latin typeface="Corbel" panose="020B0503020204020204" pitchFamily="34" charset="0"/>
            </a:endParaRPr>
          </a:p>
        </p:txBody>
      </p:sp>
      <p:sp>
        <p:nvSpPr>
          <p:cNvPr id="54" name="Arrow: Pentagon 53">
            <a:extLst>
              <a:ext uri="{FF2B5EF4-FFF2-40B4-BE49-F238E27FC236}">
                <a16:creationId xmlns:a16="http://schemas.microsoft.com/office/drawing/2014/main" id="{CA82E3F2-841C-4C7B-856F-9EA8A73DD597}"/>
              </a:ext>
            </a:extLst>
          </p:cNvPr>
          <p:cNvSpPr/>
          <p:nvPr/>
        </p:nvSpPr>
        <p:spPr>
          <a:xfrm flipH="1">
            <a:off x="6865736" y="4143468"/>
            <a:ext cx="2109787" cy="6853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orbel" panose="020B0503020204020204" pitchFamily="34" charset="0"/>
              </a:rPr>
              <a:t>(2) New referrals </a:t>
            </a:r>
            <a:r>
              <a:rPr lang="en-GB" sz="1400" u="sng" dirty="0">
                <a:latin typeface="Corbel" panose="020B0503020204020204" pitchFamily="34" charset="0"/>
              </a:rPr>
              <a:t>assessed by</a:t>
            </a:r>
            <a:r>
              <a:rPr lang="en-GB" sz="1400" dirty="0">
                <a:latin typeface="Corbel" panose="020B0503020204020204" pitchFamily="34" charset="0"/>
              </a:rPr>
              <a:t> EIP</a:t>
            </a:r>
            <a:endParaRPr lang="en-US" sz="1400" dirty="0">
              <a:latin typeface="Corbel" panose="020B0503020204020204" pitchFamily="34" charset="0"/>
            </a:endParaRP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F30C5B6F-F0C6-49A3-8285-CFED3BBCFBAD}"/>
              </a:ext>
            </a:extLst>
          </p:cNvPr>
          <p:cNvSpPr/>
          <p:nvPr/>
        </p:nvSpPr>
        <p:spPr>
          <a:xfrm flipH="1">
            <a:off x="6878182" y="4884599"/>
            <a:ext cx="2109787" cy="6853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orbel" panose="020B0503020204020204" pitchFamily="34" charset="0"/>
              </a:rPr>
              <a:t>(3) New referrals </a:t>
            </a:r>
            <a:r>
              <a:rPr lang="en-GB" sz="1400" u="sng" dirty="0">
                <a:latin typeface="Corbel" panose="020B0503020204020204" pitchFamily="34" charset="0"/>
              </a:rPr>
              <a:t>treated by</a:t>
            </a:r>
            <a:r>
              <a:rPr lang="en-GB" sz="1400" dirty="0">
                <a:latin typeface="Corbel" panose="020B0503020204020204" pitchFamily="34" charset="0"/>
              </a:rPr>
              <a:t> EIP</a:t>
            </a:r>
            <a:endParaRPr lang="en-US" sz="1400" dirty="0">
              <a:latin typeface="Corbel" panose="020B0503020204020204" pitchFamily="34" charset="0"/>
            </a:endParaRPr>
          </a:p>
        </p:txBody>
      </p:sp>
      <p:sp>
        <p:nvSpPr>
          <p:cNvPr id="56" name="Arrow: Pentagon 55">
            <a:extLst>
              <a:ext uri="{FF2B5EF4-FFF2-40B4-BE49-F238E27FC236}">
                <a16:creationId xmlns:a16="http://schemas.microsoft.com/office/drawing/2014/main" id="{D41FCEB6-C968-4B3E-911E-F8C1D3DFFA57}"/>
              </a:ext>
            </a:extLst>
          </p:cNvPr>
          <p:cNvSpPr/>
          <p:nvPr/>
        </p:nvSpPr>
        <p:spPr>
          <a:xfrm flipH="1">
            <a:off x="6878182" y="5621002"/>
            <a:ext cx="2109787" cy="6853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orbel" panose="020B0503020204020204" pitchFamily="34" charset="0"/>
              </a:rPr>
              <a:t>(4) New </a:t>
            </a:r>
            <a:r>
              <a:rPr lang="en-GB" sz="1400" u="sng" dirty="0">
                <a:latin typeface="Corbel" panose="020B0503020204020204" pitchFamily="34" charset="0"/>
              </a:rPr>
              <a:t>probable FEP</a:t>
            </a:r>
            <a:r>
              <a:rPr lang="en-GB" sz="1400" dirty="0">
                <a:latin typeface="Corbel" panose="020B0503020204020204" pitchFamily="34" charset="0"/>
              </a:rPr>
              <a:t> in EIP services</a:t>
            </a:r>
            <a:endParaRPr lang="en-US" sz="1400" dirty="0">
              <a:latin typeface="Corbel" panose="020B0503020204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93B5A7-F307-4261-9722-D12AB831CC00}"/>
              </a:ext>
            </a:extLst>
          </p:cNvPr>
          <p:cNvSpPr txBox="1"/>
          <p:nvPr/>
        </p:nvSpPr>
        <p:spPr>
          <a:xfrm>
            <a:off x="0" y="6606650"/>
            <a:ext cx="22637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oper Hewitt Book" pitchFamily="2" charset="0"/>
                <a:ea typeface="Cooper Hewitt Book" pitchFamily="2" charset="0"/>
              </a:rPr>
              <a:t>McDonald et al (2021) Br. J Psychiatry, In press</a:t>
            </a:r>
          </a:p>
        </p:txBody>
      </p:sp>
    </p:spTree>
    <p:extLst>
      <p:ext uri="{BB962C8B-B14F-4D97-AF65-F5344CB8AC3E}">
        <p14:creationId xmlns:p14="http://schemas.microsoft.com/office/powerpoint/2010/main" val="92804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5" grpId="0" animBg="1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22EA79-F80C-43AF-9211-33208B28C888}"/>
              </a:ext>
            </a:extLst>
          </p:cNvPr>
          <p:cNvSpPr/>
          <p:nvPr/>
        </p:nvSpPr>
        <p:spPr>
          <a:xfrm>
            <a:off x="251520" y="764704"/>
            <a:ext cx="488787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latin typeface="Corbel" panose="020B0503020204020204" pitchFamily="34" charset="0"/>
              </a:rPr>
              <a:t>External validation methods</a:t>
            </a:r>
            <a:endParaRPr lang="en-GB" sz="3000" dirty="0">
              <a:latin typeface="Corbel" panose="020B05030202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0548CF-82AF-4610-A30E-D5165D1583AA}"/>
              </a:ext>
            </a:extLst>
          </p:cNvPr>
          <p:cNvSpPr/>
          <p:nvPr/>
        </p:nvSpPr>
        <p:spPr>
          <a:xfrm>
            <a:off x="611560" y="1484784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orbel" panose="020B0503020204020204" pitchFamily="34" charset="0"/>
              </a:rPr>
              <a:t>Predictions vs. MHSDS 2017 observed “probable FEP” at Clinical Commissioning Group level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680A9AC-7ADF-4538-879D-7C454BDD27F7}"/>
              </a:ext>
            </a:extLst>
          </p:cNvPr>
          <p:cNvSpPr/>
          <p:nvPr/>
        </p:nvSpPr>
        <p:spPr>
          <a:xfrm>
            <a:off x="534671" y="2975440"/>
            <a:ext cx="4089716" cy="2214744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2B279A3-68F6-4871-9539-94781BC50127}"/>
              </a:ext>
            </a:extLst>
          </p:cNvPr>
          <p:cNvSpPr/>
          <p:nvPr/>
        </p:nvSpPr>
        <p:spPr>
          <a:xfrm>
            <a:off x="997456" y="3097677"/>
            <a:ext cx="3626931" cy="1883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67A83F-700A-4F51-8BFB-0494B63D708C}"/>
              </a:ext>
            </a:extLst>
          </p:cNvPr>
          <p:cNvSpPr/>
          <p:nvPr/>
        </p:nvSpPr>
        <p:spPr>
          <a:xfrm>
            <a:off x="1481763" y="3216841"/>
            <a:ext cx="3142624" cy="160298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8A04AD-5E04-4735-84E4-5C04367142D2}"/>
              </a:ext>
            </a:extLst>
          </p:cNvPr>
          <p:cNvSpPr/>
          <p:nvPr/>
        </p:nvSpPr>
        <p:spPr>
          <a:xfrm>
            <a:off x="1912259" y="3352931"/>
            <a:ext cx="2712128" cy="132590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Probable FEP</a:t>
            </a:r>
            <a:endParaRPr lang="en-US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A5EAA5-FFD8-4FA5-87EC-968949DA7B27}"/>
              </a:ext>
            </a:extLst>
          </p:cNvPr>
          <p:cNvSpPr/>
          <p:nvPr/>
        </p:nvSpPr>
        <p:spPr>
          <a:xfrm>
            <a:off x="4807055" y="4300627"/>
            <a:ext cx="247828" cy="1191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AC9369-6255-4AAF-B151-E9E826A4C7B6}"/>
              </a:ext>
            </a:extLst>
          </p:cNvPr>
          <p:cNvSpPr/>
          <p:nvPr/>
        </p:nvSpPr>
        <p:spPr>
          <a:xfrm>
            <a:off x="4807055" y="4052082"/>
            <a:ext cx="247828" cy="119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D87E4B-09A4-45EB-91BF-CE4AE0BF6090}"/>
              </a:ext>
            </a:extLst>
          </p:cNvPr>
          <p:cNvSpPr/>
          <p:nvPr/>
        </p:nvSpPr>
        <p:spPr>
          <a:xfrm>
            <a:off x="4807055" y="3803537"/>
            <a:ext cx="247828" cy="119164"/>
          </a:xfrm>
          <a:prstGeom prst="rect">
            <a:avLst/>
          </a:prstGeom>
          <a:solidFill>
            <a:srgbClr val="7FA1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EDDE63-EA42-4CD4-8149-C63729F7BAD5}"/>
              </a:ext>
            </a:extLst>
          </p:cNvPr>
          <p:cNvSpPr/>
          <p:nvPr/>
        </p:nvSpPr>
        <p:spPr>
          <a:xfrm>
            <a:off x="4807055" y="3554992"/>
            <a:ext cx="247828" cy="1191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B5396A-9D03-4DAE-9E3D-0D165FF53ECF}"/>
              </a:ext>
            </a:extLst>
          </p:cNvPr>
          <p:cNvSpPr txBox="1"/>
          <p:nvPr/>
        </p:nvSpPr>
        <p:spPr>
          <a:xfrm>
            <a:off x="5054883" y="4221709"/>
            <a:ext cx="3768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orbel" panose="020B0503020204020204" pitchFamily="34" charset="0"/>
              </a:rPr>
              <a:t>Probable FEP: </a:t>
            </a:r>
            <a:r>
              <a:rPr lang="en-GB" sz="1200" dirty="0">
                <a:latin typeface="Corbel" panose="020B0503020204020204" pitchFamily="34" charset="0"/>
              </a:rPr>
              <a:t>Treated FEP – 14% false-positive rate </a:t>
            </a:r>
          </a:p>
          <a:p>
            <a:r>
              <a:rPr lang="en-GB" sz="1200" dirty="0">
                <a:latin typeface="Corbel" panose="020B0503020204020204" pitchFamily="34" charset="0"/>
              </a:rPr>
              <a:t>	(Kirkbride et al, Am J Psych, 2017 – SEPEA)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B951D4-880C-4CAE-9460-B8983478C248}"/>
              </a:ext>
            </a:extLst>
          </p:cNvPr>
          <p:cNvSpPr txBox="1"/>
          <p:nvPr/>
        </p:nvSpPr>
        <p:spPr>
          <a:xfrm>
            <a:off x="5054883" y="3476075"/>
            <a:ext cx="3399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orbel" panose="020B0503020204020204" pitchFamily="34" charset="0"/>
              </a:rPr>
              <a:t>Referral to EIP: </a:t>
            </a:r>
            <a:r>
              <a:rPr lang="en-GB" sz="1200" dirty="0">
                <a:latin typeface="Corbel" panose="020B0503020204020204" pitchFamily="34" charset="0"/>
              </a:rPr>
              <a:t>Referral for “suspected psychosis”</a:t>
            </a:r>
            <a:r>
              <a:rPr lang="en-GB" sz="1200" b="1" dirty="0">
                <a:latin typeface="Corbel" panose="020B0503020204020204" pitchFamily="34" charset="0"/>
              </a:rPr>
              <a:t> </a:t>
            </a:r>
            <a:endParaRPr lang="en-US" sz="1200" b="1" dirty="0">
              <a:latin typeface="Corbel" panose="020B05030202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0F34B7-4993-4805-BF46-BD56B3F764DD}"/>
              </a:ext>
            </a:extLst>
          </p:cNvPr>
          <p:cNvSpPr txBox="1"/>
          <p:nvPr/>
        </p:nvSpPr>
        <p:spPr>
          <a:xfrm>
            <a:off x="5054883" y="3724619"/>
            <a:ext cx="3147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orbel" panose="020B0503020204020204" pitchFamily="34" charset="0"/>
              </a:rPr>
              <a:t>Assessed by EIP: </a:t>
            </a:r>
            <a:r>
              <a:rPr lang="en-GB" sz="1200" dirty="0">
                <a:latin typeface="Corbel" panose="020B0503020204020204" pitchFamily="34" charset="0"/>
              </a:rPr>
              <a:t>Accepted for EIP assessment</a:t>
            </a:r>
            <a:endParaRPr lang="en-US" sz="1200" b="1" dirty="0">
              <a:latin typeface="Corbel" panose="020B05030202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AD91FF-A014-4EE5-92FC-767B4BC113CD}"/>
              </a:ext>
            </a:extLst>
          </p:cNvPr>
          <p:cNvSpPr txBox="1"/>
          <p:nvPr/>
        </p:nvSpPr>
        <p:spPr>
          <a:xfrm>
            <a:off x="5040884" y="3973163"/>
            <a:ext cx="300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orbel" panose="020B0503020204020204" pitchFamily="34" charset="0"/>
              </a:rPr>
              <a:t>Treated FEP:</a:t>
            </a:r>
            <a:r>
              <a:rPr lang="en-GB" sz="1200" dirty="0">
                <a:latin typeface="Corbel" panose="020B0503020204020204" pitchFamily="34" charset="0"/>
              </a:rPr>
              <a:t> Treated by EIP services for FEP</a:t>
            </a:r>
            <a:endParaRPr lang="en-US" sz="1200" b="1" dirty="0">
              <a:latin typeface="Corbel" panose="020B0503020204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262074C-8681-4EDD-A497-5AD77476D1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E4CEE-7DC5-423B-9FE4-171159913B64}" type="slidenum">
              <a:rPr lang="en-US" smtClean="0"/>
              <a:t>15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A33E07-E83B-4E6A-B197-7008AF546CF8}"/>
              </a:ext>
            </a:extLst>
          </p:cNvPr>
          <p:cNvSpPr txBox="1"/>
          <p:nvPr/>
        </p:nvSpPr>
        <p:spPr>
          <a:xfrm>
            <a:off x="0" y="6606650"/>
            <a:ext cx="24272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oper Hewitt Book" pitchFamily="2" charset="0"/>
                <a:ea typeface="Cooper Hewitt Book" pitchFamily="2" charset="0"/>
              </a:rPr>
              <a:t>UNPUBLISHED DATA-DO NOT COPY OR DISTRIBUTE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C25B68-9491-4247-B92A-D1D59B70B218}"/>
              </a:ext>
            </a:extLst>
          </p:cNvPr>
          <p:cNvSpPr/>
          <p:nvPr/>
        </p:nvSpPr>
        <p:spPr>
          <a:xfrm>
            <a:off x="4722395" y="4221709"/>
            <a:ext cx="4097755" cy="476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55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F44D13-6163-4335-ACB2-384D712C086C}"/>
              </a:ext>
            </a:extLst>
          </p:cNvPr>
          <p:cNvSpPr/>
          <p:nvPr/>
        </p:nvSpPr>
        <p:spPr>
          <a:xfrm>
            <a:off x="251520" y="764704"/>
            <a:ext cx="64929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latin typeface="Corbel" panose="020B0503020204020204" pitchFamily="34" charset="0"/>
              </a:rPr>
              <a:t>Results: External validation (National)</a:t>
            </a:r>
            <a:endParaRPr lang="en-GB" sz="3000" dirty="0">
              <a:latin typeface="Corbel" panose="020B05030202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A4367-E712-4701-AB86-A31EBE49138B}"/>
              </a:ext>
            </a:extLst>
          </p:cNvPr>
          <p:cNvSpPr txBox="1"/>
          <p:nvPr/>
        </p:nvSpPr>
        <p:spPr>
          <a:xfrm>
            <a:off x="4459821" y="4967244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orbel" panose="020B0503020204020204" pitchFamily="34" charset="0"/>
              </a:rPr>
              <a:t>MHSDS 17-18: </a:t>
            </a:r>
            <a:r>
              <a:rPr lang="en-GB" sz="1200" dirty="0">
                <a:latin typeface="Corbel" panose="020B0503020204020204" pitchFamily="34" charset="0"/>
              </a:rPr>
              <a:t>Observed probable FEP in England in 2017-18</a:t>
            </a:r>
            <a:r>
              <a:rPr lang="en-GB" sz="1200">
                <a:latin typeface="Corbel" panose="020B0503020204020204" pitchFamily="34" charset="0"/>
              </a:rPr>
              <a:t>. (AWT </a:t>
            </a:r>
            <a:r>
              <a:rPr lang="en-GB" sz="1200" dirty="0">
                <a:latin typeface="Corbel" panose="020B0503020204020204" pitchFamily="34" charset="0"/>
              </a:rPr>
              <a:t>“clock stop” reduced by 14%).</a:t>
            </a:r>
          </a:p>
          <a:p>
            <a:r>
              <a:rPr lang="en-GB" sz="1200" b="1" dirty="0">
                <a:latin typeface="Corbel" panose="020B0503020204020204" pitchFamily="34" charset="0"/>
              </a:rPr>
              <a:t>Prediction:</a:t>
            </a:r>
            <a:r>
              <a:rPr lang="en-GB" sz="1200" dirty="0">
                <a:latin typeface="Corbel" panose="020B0503020204020204" pitchFamily="34" charset="0"/>
              </a:rPr>
              <a:t> Predicted ICD-10 FEP in England in 2017</a:t>
            </a:r>
          </a:p>
          <a:p>
            <a:endParaRPr lang="en-GB" sz="1200" dirty="0">
              <a:latin typeface="Corbel" panose="020B0503020204020204" pitchFamily="34" charset="0"/>
            </a:endParaRPr>
          </a:p>
          <a:p>
            <a:r>
              <a:rPr lang="en-GB" sz="1200" b="1" dirty="0">
                <a:latin typeface="Corbel" panose="020B0503020204020204" pitchFamily="34" charset="0"/>
              </a:rPr>
              <a:t>Interpretation:</a:t>
            </a:r>
            <a:r>
              <a:rPr lang="en-GB" sz="1200" dirty="0">
                <a:latin typeface="Corbel" panose="020B0503020204020204" pitchFamily="34" charset="0"/>
              </a:rPr>
              <a:t> At national-level Models 2 and 4 come closest to observed probable FEP at the national level, but also need to consider DIC and CCG-level fit.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99CD72F-9466-4A1E-B1FB-225075941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59045"/>
              </p:ext>
            </p:extLst>
          </p:nvPr>
        </p:nvGraphicFramePr>
        <p:xfrm>
          <a:off x="359532" y="1488431"/>
          <a:ext cx="8244917" cy="32367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4159">
                  <a:extLst>
                    <a:ext uri="{9D8B030D-6E8A-4147-A177-3AD203B41FA5}">
                      <a16:colId xmlns:a16="http://schemas.microsoft.com/office/drawing/2014/main" val="2078691948"/>
                    </a:ext>
                  </a:extLst>
                </a:gridCol>
                <a:gridCol w="2720237">
                  <a:extLst>
                    <a:ext uri="{9D8B030D-6E8A-4147-A177-3AD203B41FA5}">
                      <a16:colId xmlns:a16="http://schemas.microsoft.com/office/drawing/2014/main" val="311315640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62234179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584314673"/>
                    </a:ext>
                  </a:extLst>
                </a:gridCol>
                <a:gridCol w="1382704">
                  <a:extLst>
                    <a:ext uri="{9D8B030D-6E8A-4147-A177-3AD203B41FA5}">
                      <a16:colId xmlns:a16="http://schemas.microsoft.com/office/drawing/2014/main" val="3957781829"/>
                    </a:ext>
                  </a:extLst>
                </a:gridCol>
                <a:gridCol w="1281593">
                  <a:extLst>
                    <a:ext uri="{9D8B030D-6E8A-4147-A177-3AD203B41FA5}">
                      <a16:colId xmlns:a16="http://schemas.microsoft.com/office/drawing/2014/main" val="1963934023"/>
                    </a:ext>
                  </a:extLst>
                </a:gridCol>
              </a:tblGrid>
              <a:tr h="582921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orbel" panose="020B0503020204020204" pitchFamily="34" charset="0"/>
                        </a:rPr>
                        <a:t>Variables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orbel" panose="020B0503020204020204" pitchFamily="34" charset="0"/>
                        </a:rPr>
                        <a:t>MHSDS</a:t>
                      </a:r>
                    </a:p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orbel" panose="020B0503020204020204" pitchFamily="34" charset="0"/>
                        </a:rPr>
                        <a:t>17-18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orbel" panose="020B0503020204020204" pitchFamily="34" charset="0"/>
                        </a:rPr>
                        <a:t>Prediction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orbel" panose="020B0503020204020204" pitchFamily="34" charset="0"/>
                        </a:rPr>
                        <a:t>95% </a:t>
                      </a:r>
                      <a:r>
                        <a:rPr lang="en-US" sz="1400" b="1" u="none" strike="noStrike" dirty="0" err="1">
                          <a:effectLst/>
                          <a:latin typeface="Corbel" panose="020B0503020204020204" pitchFamily="34" charset="0"/>
                        </a:rPr>
                        <a:t>Pr</a:t>
                      </a:r>
                      <a:r>
                        <a:rPr lang="en-US" sz="1400" b="1" u="none" strike="noStrike" dirty="0">
                          <a:effectLst/>
                          <a:latin typeface="Corbel" panose="020B0503020204020204" pitchFamily="34" charset="0"/>
                        </a:rPr>
                        <a:t> 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9C5700"/>
                          </a:solidFill>
                          <a:effectLst/>
                          <a:latin typeface="Corbel" panose="020B0503020204020204" pitchFamily="34" charset="0"/>
                        </a:rPr>
                        <a:t>Difference (%)</a:t>
                      </a:r>
                      <a:endParaRPr lang="en-US" sz="1400" b="1" i="0" u="none" strike="noStrike" dirty="0">
                        <a:solidFill>
                          <a:srgbClr val="9C57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52292116"/>
                  </a:ext>
                </a:extLst>
              </a:tr>
              <a:tr h="414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orbel" panose="020B0503020204020204" pitchFamily="34" charset="0"/>
                        </a:rPr>
                        <a:t>Model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Corbel" panose="020B0503020204020204" pitchFamily="34" charset="0"/>
                        </a:rPr>
                        <a:t>Age + Sex + Eth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8038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8497-9460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946 (11.8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6844027"/>
                  </a:ext>
                </a:extLst>
              </a:tr>
              <a:tr h="414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orbel" panose="020B0503020204020204" pitchFamily="34" charset="0"/>
                        </a:rPr>
                        <a:t>Model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Corbel" panose="020B0503020204020204" pitchFamily="34" charset="0"/>
                        </a:rPr>
                        <a:t>Model 1 + IMD + SFI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8038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8137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7642-8637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99 (1.2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9192425"/>
                  </a:ext>
                </a:extLst>
              </a:tr>
              <a:tr h="414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orbel" panose="020B0503020204020204" pitchFamily="34" charset="0"/>
                        </a:rPr>
                        <a:t>Model 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Corbel" panose="020B0503020204020204" pitchFamily="34" charset="0"/>
                        </a:rPr>
                        <a:t>Model 1 + IMD + </a:t>
                      </a:r>
                      <a:r>
                        <a:rPr lang="en-US" sz="1400" u="none" strike="noStrike" dirty="0" err="1">
                          <a:effectLst/>
                          <a:latin typeface="Corbel" panose="020B0503020204020204" pitchFamily="34" charset="0"/>
                        </a:rPr>
                        <a:t>popden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8038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8362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7907-8851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324 (4.0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947259"/>
                  </a:ext>
                </a:extLst>
              </a:tr>
              <a:tr h="414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  <a:latin typeface="Corbel" panose="020B0503020204020204" pitchFamily="34" charset="0"/>
                        </a:rPr>
                        <a:t>Model 4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  <a:latin typeface="Corbel" panose="020B0503020204020204" pitchFamily="34" charset="0"/>
                        </a:rPr>
                        <a:t>Model 1 + IMD + SFI + cannabis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B050"/>
                          </a:solidFill>
                          <a:effectLst/>
                          <a:latin typeface="Corbel" panose="020B0503020204020204" pitchFamily="34" charset="0"/>
                        </a:rPr>
                        <a:t>8038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B050"/>
                          </a:solidFill>
                          <a:effectLst/>
                          <a:latin typeface="Corbel" panose="020B0503020204020204" pitchFamily="34" charset="0"/>
                        </a:rPr>
                        <a:t>8112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orbel" panose="020B0503020204020204" pitchFamily="34" charset="0"/>
                        </a:rPr>
                        <a:t>7623-8597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orbel" panose="020B0503020204020204" pitchFamily="34" charset="0"/>
                        </a:rPr>
                        <a:t>74 (0.9)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953829"/>
                  </a:ext>
                </a:extLst>
              </a:tr>
              <a:tr h="5829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orbel" panose="020B0503020204020204" pitchFamily="34" charset="0"/>
                        </a:rPr>
                        <a:t>Model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Corbel" panose="020B0503020204020204" pitchFamily="34" charset="0"/>
                        </a:rPr>
                        <a:t>Model 1 + IMD + SFI + </a:t>
                      </a:r>
                      <a:r>
                        <a:rPr lang="en-US" sz="1400" u="none" strike="noStrike" dirty="0" err="1">
                          <a:effectLst/>
                          <a:latin typeface="Corbel" panose="020B0503020204020204" pitchFamily="34" charset="0"/>
                        </a:rPr>
                        <a:t>popden</a:t>
                      </a:r>
                      <a:r>
                        <a:rPr lang="en-US" sz="1400" u="none" strike="noStrike" dirty="0">
                          <a:effectLst/>
                          <a:latin typeface="Corbel" panose="020B0503020204020204" pitchFamily="34" charset="0"/>
                        </a:rPr>
                        <a:t> + cannabis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8038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7722-8707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149 (1.9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2140928"/>
                  </a:ext>
                </a:extLst>
              </a:tr>
              <a:tr h="414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orbel" panose="020B0503020204020204" pitchFamily="34" charset="0"/>
                        </a:rPr>
                        <a:t>Model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Corbel" panose="020B0503020204020204" pitchFamily="34" charset="0"/>
                        </a:rPr>
                        <a:t>Model 1 + IMD + SFI + </a:t>
                      </a:r>
                      <a:r>
                        <a:rPr lang="en-US" sz="1400" u="none" strike="noStrike" dirty="0" err="1">
                          <a:effectLst/>
                          <a:latin typeface="Corbel" panose="020B0503020204020204" pitchFamily="34" charset="0"/>
                        </a:rPr>
                        <a:t>popden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8038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7716-8763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167 (2.1)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56369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EEFDBAC-67A9-4913-95B5-08407682AAF1}"/>
              </a:ext>
            </a:extLst>
          </p:cNvPr>
          <p:cNvSpPr txBox="1"/>
          <p:nvPr/>
        </p:nvSpPr>
        <p:spPr>
          <a:xfrm>
            <a:off x="359532" y="4967244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orbel" panose="020B0503020204020204" pitchFamily="34" charset="0"/>
              </a:rPr>
              <a:t>Key</a:t>
            </a:r>
          </a:p>
          <a:p>
            <a:r>
              <a:rPr lang="en-GB" sz="1200" dirty="0">
                <a:latin typeface="Corbel" panose="020B0503020204020204" pitchFamily="34" charset="0"/>
              </a:rPr>
              <a:t>IMD = Index of multiple deprivation</a:t>
            </a:r>
          </a:p>
          <a:p>
            <a:r>
              <a:rPr lang="en-GB" sz="1200" dirty="0">
                <a:latin typeface="Corbel" panose="020B0503020204020204" pitchFamily="34" charset="0"/>
              </a:rPr>
              <a:t>SFI = Social Fragmentation Index</a:t>
            </a:r>
          </a:p>
          <a:p>
            <a:r>
              <a:rPr lang="en-GB" sz="1200" dirty="0" err="1">
                <a:latin typeface="Corbel" panose="020B0503020204020204" pitchFamily="34" charset="0"/>
              </a:rPr>
              <a:t>Popden</a:t>
            </a:r>
            <a:r>
              <a:rPr lang="en-GB" sz="1200" dirty="0">
                <a:latin typeface="Corbel" panose="020B0503020204020204" pitchFamily="34" charset="0"/>
              </a:rPr>
              <a:t> = Population density</a:t>
            </a:r>
          </a:p>
          <a:p>
            <a:r>
              <a:rPr lang="en-GB" sz="1200" dirty="0">
                <a:latin typeface="Corbel" panose="020B0503020204020204" pitchFamily="34" charset="0"/>
              </a:rPr>
              <a:t>Cannabis = Regional cannabis prevalence (APMS)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9383E-35D7-4C68-8922-4AE5BEA0E4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E4CEE-7DC5-423B-9FE4-171159913B64}" type="slidenum">
              <a:rPr lang="en-US" smtClean="0">
                <a:latin typeface="Corbel" panose="020B0503020204020204" pitchFamily="34" charset="0"/>
              </a:rPr>
              <a:t>16</a:t>
            </a:fld>
            <a:endParaRPr lang="en-US">
              <a:latin typeface="Corbel" panose="020B05030202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071214-A52C-4686-A930-F9311C7ED2F3}"/>
              </a:ext>
            </a:extLst>
          </p:cNvPr>
          <p:cNvSpPr/>
          <p:nvPr/>
        </p:nvSpPr>
        <p:spPr>
          <a:xfrm>
            <a:off x="198522" y="3312118"/>
            <a:ext cx="8470231" cy="476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769D0E-27E0-4751-AF67-96618EDD7924}"/>
              </a:ext>
            </a:extLst>
          </p:cNvPr>
          <p:cNvSpPr txBox="1"/>
          <p:nvPr/>
        </p:nvSpPr>
        <p:spPr>
          <a:xfrm>
            <a:off x="0" y="6606650"/>
            <a:ext cx="22637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oper Hewitt Book" pitchFamily="2" charset="0"/>
                <a:ea typeface="Cooper Hewitt Book" pitchFamily="2" charset="0"/>
              </a:rPr>
              <a:t>McDonald et al (2021) Br. J Psychiatry, In press</a:t>
            </a:r>
          </a:p>
        </p:txBody>
      </p:sp>
    </p:spTree>
    <p:extLst>
      <p:ext uri="{BB962C8B-B14F-4D97-AF65-F5344CB8AC3E}">
        <p14:creationId xmlns:p14="http://schemas.microsoft.com/office/powerpoint/2010/main" val="99575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22EA79-F80C-43AF-9211-33208B28C888}"/>
              </a:ext>
            </a:extLst>
          </p:cNvPr>
          <p:cNvSpPr/>
          <p:nvPr/>
        </p:nvSpPr>
        <p:spPr>
          <a:xfrm>
            <a:off x="251520" y="764704"/>
            <a:ext cx="85913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latin typeface="Corbel" panose="020B0503020204020204" pitchFamily="34" charset="0"/>
              </a:rPr>
              <a:t>Results: Model 4 national fit by </a:t>
            </a:r>
            <a:r>
              <a:rPr lang="en-GB" sz="3000" b="1" dirty="0" err="1">
                <a:latin typeface="Corbel" panose="020B0503020204020204" pitchFamily="34" charset="0"/>
              </a:rPr>
              <a:t>sociodemographics</a:t>
            </a:r>
            <a:endParaRPr lang="en-GB" sz="3000" dirty="0">
              <a:latin typeface="Corbel" panose="020B0503020204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49FE6BA-EAAC-44EB-87CE-73C9AEDC19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011662"/>
              </p:ext>
            </p:extLst>
          </p:nvPr>
        </p:nvGraphicFramePr>
        <p:xfrm>
          <a:off x="64770" y="1443038"/>
          <a:ext cx="9014460" cy="5163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9C496F-7164-4B9E-BB0B-FCF78562A1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E4CEE-7DC5-423B-9FE4-171159913B64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23A72A-6804-4221-8E10-650CA1738D0C}"/>
              </a:ext>
            </a:extLst>
          </p:cNvPr>
          <p:cNvSpPr txBox="1"/>
          <p:nvPr/>
        </p:nvSpPr>
        <p:spPr>
          <a:xfrm>
            <a:off x="0" y="6606650"/>
            <a:ext cx="22637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oper Hewitt Book" pitchFamily="2" charset="0"/>
                <a:ea typeface="Cooper Hewitt Book" pitchFamily="2" charset="0"/>
              </a:rPr>
              <a:t>McDonald et al (2021) Br. J Psychiatry, In press</a:t>
            </a:r>
          </a:p>
        </p:txBody>
      </p:sp>
    </p:spTree>
    <p:extLst>
      <p:ext uri="{BB962C8B-B14F-4D97-AF65-F5344CB8AC3E}">
        <p14:creationId xmlns:p14="http://schemas.microsoft.com/office/powerpoint/2010/main" val="4157603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F44D13-6163-4335-ACB2-384D712C086C}"/>
              </a:ext>
            </a:extLst>
          </p:cNvPr>
          <p:cNvSpPr/>
          <p:nvPr/>
        </p:nvSpPr>
        <p:spPr>
          <a:xfrm>
            <a:off x="251520" y="764704"/>
            <a:ext cx="57368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latin typeface="Corbel" panose="020B0503020204020204" pitchFamily="34" charset="0"/>
              </a:rPr>
              <a:t>Results: External validation (CCG)</a:t>
            </a:r>
            <a:endParaRPr lang="en-GB" sz="3000" dirty="0">
              <a:latin typeface="Corbel" panose="020B05030202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145A13-C7E2-45EC-A99D-B62EF6F40530}"/>
              </a:ext>
            </a:extLst>
          </p:cNvPr>
          <p:cNvSpPr txBox="1"/>
          <p:nvPr/>
        </p:nvSpPr>
        <p:spPr>
          <a:xfrm>
            <a:off x="539552" y="4221088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orbel" panose="020B0503020204020204" pitchFamily="34" charset="0"/>
              </a:rPr>
              <a:t>Key</a:t>
            </a:r>
          </a:p>
          <a:p>
            <a:r>
              <a:rPr lang="en-GB" sz="1200" dirty="0">
                <a:latin typeface="Corbel" panose="020B0503020204020204" pitchFamily="34" charset="0"/>
              </a:rPr>
              <a:t>IMD = Index of multiple deprivation</a:t>
            </a:r>
          </a:p>
          <a:p>
            <a:r>
              <a:rPr lang="en-GB" sz="1200" dirty="0">
                <a:latin typeface="Corbel" panose="020B0503020204020204" pitchFamily="34" charset="0"/>
              </a:rPr>
              <a:t>SFI = Social Fragmentation Index</a:t>
            </a:r>
          </a:p>
          <a:p>
            <a:r>
              <a:rPr lang="en-GB" sz="1200" dirty="0" err="1">
                <a:latin typeface="Corbel" panose="020B0503020204020204" pitchFamily="34" charset="0"/>
              </a:rPr>
              <a:t>Popden</a:t>
            </a:r>
            <a:r>
              <a:rPr lang="en-GB" sz="1200" dirty="0">
                <a:latin typeface="Corbel" panose="020B0503020204020204" pitchFamily="34" charset="0"/>
              </a:rPr>
              <a:t> = Population density</a:t>
            </a:r>
          </a:p>
          <a:p>
            <a:r>
              <a:rPr lang="en-GB" sz="1200" dirty="0">
                <a:latin typeface="Corbel" panose="020B0503020204020204" pitchFamily="34" charset="0"/>
              </a:rPr>
              <a:t>Cannabis = Regional cannabis prevalence (APMS)</a:t>
            </a:r>
          </a:p>
          <a:p>
            <a:r>
              <a:rPr lang="en-GB" sz="1200" dirty="0">
                <a:latin typeface="Corbel" panose="020B0503020204020204" pitchFamily="34" charset="0"/>
              </a:rPr>
              <a:t>RMSE = Root mean squared error (lower=better)</a:t>
            </a:r>
          </a:p>
          <a:p>
            <a:r>
              <a:rPr lang="en-GB" sz="1200" dirty="0" err="1">
                <a:latin typeface="Corbel" panose="020B0503020204020204" pitchFamily="34" charset="0"/>
              </a:rPr>
              <a:t>Corr</a:t>
            </a:r>
            <a:r>
              <a:rPr lang="en-GB" sz="1200" dirty="0">
                <a:latin typeface="Corbel" panose="020B0503020204020204" pitchFamily="34" charset="0"/>
              </a:rPr>
              <a:t> = CCG correlation between observed &amp; predicted</a:t>
            </a:r>
          </a:p>
          <a:p>
            <a:r>
              <a:rPr lang="en-GB" sz="1200" dirty="0">
                <a:latin typeface="Corbel" panose="020B0503020204020204" pitchFamily="34" charset="0"/>
              </a:rPr>
              <a:t>R</a:t>
            </a:r>
            <a:r>
              <a:rPr lang="en-GB" sz="1200" baseline="30000" dirty="0">
                <a:latin typeface="Corbel" panose="020B0503020204020204" pitchFamily="34" charset="0"/>
              </a:rPr>
              <a:t>2</a:t>
            </a:r>
            <a:r>
              <a:rPr lang="en-GB" sz="1200" dirty="0">
                <a:latin typeface="Corbel" panose="020B0503020204020204" pitchFamily="34" charset="0"/>
              </a:rPr>
              <a:t> = proportion of variance explained</a:t>
            </a:r>
          </a:p>
          <a:p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A4367-E712-4701-AB86-A31EBE49138B}"/>
              </a:ext>
            </a:extLst>
          </p:cNvPr>
          <p:cNvSpPr txBox="1"/>
          <p:nvPr/>
        </p:nvSpPr>
        <p:spPr>
          <a:xfrm>
            <a:off x="4499992" y="423091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orbel" panose="020B0503020204020204" pitchFamily="34" charset="0"/>
              </a:rPr>
              <a:t>Interpretation:</a:t>
            </a:r>
            <a:r>
              <a:rPr lang="en-GB" sz="1200" dirty="0">
                <a:latin typeface="Corbel" panose="020B0503020204020204" pitchFamily="34" charset="0"/>
              </a:rPr>
              <a:t> At CCG-level, Model 4 performs best in terms of absolute fit, but all models 2-6 perform similarly; Model 1 performs substantially worse on CCG-level RMSE &amp; correlation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99CD72F-9466-4A1E-B1FB-225075941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138108"/>
              </p:ext>
            </p:extLst>
          </p:nvPr>
        </p:nvGraphicFramePr>
        <p:xfrm>
          <a:off x="449542" y="1484782"/>
          <a:ext cx="8244916" cy="25563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2146">
                  <a:extLst>
                    <a:ext uri="{9D8B030D-6E8A-4147-A177-3AD203B41FA5}">
                      <a16:colId xmlns:a16="http://schemas.microsoft.com/office/drawing/2014/main" val="2078691948"/>
                    </a:ext>
                  </a:extLst>
                </a:gridCol>
                <a:gridCol w="2705909">
                  <a:extLst>
                    <a:ext uri="{9D8B030D-6E8A-4147-A177-3AD203B41FA5}">
                      <a16:colId xmlns:a16="http://schemas.microsoft.com/office/drawing/2014/main" val="3113156409"/>
                    </a:ext>
                  </a:extLst>
                </a:gridCol>
                <a:gridCol w="781167">
                  <a:extLst>
                    <a:ext uri="{9D8B030D-6E8A-4147-A177-3AD203B41FA5}">
                      <a16:colId xmlns:a16="http://schemas.microsoft.com/office/drawing/2014/main" val="3412745426"/>
                    </a:ext>
                  </a:extLst>
                </a:gridCol>
                <a:gridCol w="1406716">
                  <a:extLst>
                    <a:ext uri="{9D8B030D-6E8A-4147-A177-3AD203B41FA5}">
                      <a16:colId xmlns:a16="http://schemas.microsoft.com/office/drawing/2014/main" val="2622341799"/>
                    </a:ext>
                  </a:extLst>
                </a:gridCol>
                <a:gridCol w="703358">
                  <a:extLst>
                    <a:ext uri="{9D8B030D-6E8A-4147-A177-3AD203B41FA5}">
                      <a16:colId xmlns:a16="http://schemas.microsoft.com/office/drawing/2014/main" val="1584314673"/>
                    </a:ext>
                  </a:extLst>
                </a:gridCol>
                <a:gridCol w="937810">
                  <a:extLst>
                    <a:ext uri="{9D8B030D-6E8A-4147-A177-3AD203B41FA5}">
                      <a16:colId xmlns:a16="http://schemas.microsoft.com/office/drawing/2014/main" val="3957781829"/>
                    </a:ext>
                  </a:extLst>
                </a:gridCol>
                <a:gridCol w="937810">
                  <a:extLst>
                    <a:ext uri="{9D8B030D-6E8A-4147-A177-3AD203B41FA5}">
                      <a16:colId xmlns:a16="http://schemas.microsoft.com/office/drawing/2014/main" val="3818581019"/>
                    </a:ext>
                  </a:extLst>
                </a:gridCol>
              </a:tblGrid>
              <a:tr h="307503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solidFill>
                          <a:srgbClr val="9C57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National-level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CCG-level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82662028"/>
                  </a:ext>
                </a:extLst>
              </a:tr>
              <a:tr h="307503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  <a:latin typeface="Corbel" panose="020B0503020204020204" pitchFamily="34" charset="0"/>
                        </a:rPr>
                        <a:t>Variables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Corbel" panose="020B0503020204020204" pitchFamily="34" charset="0"/>
                        </a:rPr>
                        <a:t>DIC</a:t>
                      </a:r>
                      <a:endParaRPr lang="en-US" sz="1300" b="1" i="0" u="none" strike="noStrike" dirty="0">
                        <a:solidFill>
                          <a:srgbClr val="9C57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Difference (%)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RMSE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Correlation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</a:t>
                      </a:r>
                      <a:r>
                        <a:rPr lang="en-US" sz="13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52292116"/>
                  </a:ext>
                </a:extLst>
              </a:tr>
              <a:tr h="307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  <a:latin typeface="Corbel" panose="020B0503020204020204" pitchFamily="34" charset="0"/>
                        </a:rPr>
                        <a:t>Model 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Corbel" panose="020B0503020204020204" pitchFamily="34" charset="0"/>
                        </a:rPr>
                        <a:t>Age + Sex + Eth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orbel" panose="020B0503020204020204" pitchFamily="34" charset="0"/>
                          <a:ea typeface="DengXian"/>
                          <a:cs typeface="Times New Roman" panose="02020603050405020304" pitchFamily="18" charset="0"/>
                        </a:rPr>
                        <a:t>11614.04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946 (11.8</a:t>
                      </a: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23.6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0.70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0.49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6844027"/>
                  </a:ext>
                </a:extLst>
              </a:tr>
              <a:tr h="307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  <a:latin typeface="Corbel" panose="020B0503020204020204" pitchFamily="34" charset="0"/>
                        </a:rPr>
                        <a:t>Model 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Corbel" panose="020B0503020204020204" pitchFamily="34" charset="0"/>
                        </a:rPr>
                        <a:t>Model 1 + IMD + SFI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orbel" panose="020B0503020204020204" pitchFamily="34" charset="0"/>
                          <a:ea typeface="DengXian"/>
                          <a:cs typeface="Times New Roman" panose="02020603050405020304" pitchFamily="18" charset="0"/>
                        </a:rPr>
                        <a:t>11533.86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99 (1.2</a:t>
                      </a: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0.54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9192425"/>
                  </a:ext>
                </a:extLst>
              </a:tr>
              <a:tr h="307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  <a:latin typeface="Corbel" panose="020B0503020204020204" pitchFamily="34" charset="0"/>
                        </a:rPr>
                        <a:t>Model 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Corbel" panose="020B0503020204020204" pitchFamily="34" charset="0"/>
                        </a:rPr>
                        <a:t>Model 1 + IMD + </a:t>
                      </a:r>
                      <a:r>
                        <a:rPr lang="en-US" sz="1300" u="none" strike="noStrike" dirty="0" err="1">
                          <a:effectLst/>
                          <a:latin typeface="Corbel" panose="020B0503020204020204" pitchFamily="34" charset="0"/>
                        </a:rPr>
                        <a:t>popden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orbel" panose="020B0503020204020204" pitchFamily="34" charset="0"/>
                          <a:ea typeface="DengXian"/>
                          <a:cs typeface="Times New Roman" panose="02020603050405020304" pitchFamily="18" charset="0"/>
                        </a:rPr>
                        <a:t>11539.75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324 (4.0</a:t>
                      </a: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0.54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947259"/>
                  </a:ext>
                </a:extLst>
              </a:tr>
              <a:tr h="307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B050"/>
                          </a:solidFill>
                          <a:effectLst/>
                          <a:latin typeface="Corbel" panose="020B0503020204020204" pitchFamily="34" charset="0"/>
                        </a:rPr>
                        <a:t>Model 4</a:t>
                      </a:r>
                      <a:endParaRPr lang="en-US" sz="1300" b="0" i="0" u="none" strike="noStrike" dirty="0">
                        <a:solidFill>
                          <a:srgbClr val="00B05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00B050"/>
                          </a:solidFill>
                          <a:effectLst/>
                          <a:latin typeface="Corbel" panose="020B0503020204020204" pitchFamily="34" charset="0"/>
                        </a:rPr>
                        <a:t>Model 1 + IMD + SFI + cannabis</a:t>
                      </a:r>
                      <a:endParaRPr lang="en-US" sz="1300" b="0" i="0" u="none" strike="noStrike" dirty="0">
                        <a:solidFill>
                          <a:srgbClr val="00B05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B050"/>
                          </a:solidFill>
                          <a:effectLst/>
                          <a:latin typeface="Corbel" panose="020B0503020204020204" pitchFamily="34" charset="0"/>
                          <a:ea typeface="DengXian"/>
                          <a:cs typeface="Times New Roman" panose="02020603050405020304" pitchFamily="18" charset="0"/>
                        </a:rPr>
                        <a:t>11533.72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dirty="0">
                          <a:solidFill>
                            <a:srgbClr val="00B050"/>
                          </a:solidFill>
                          <a:effectLst/>
                          <a:latin typeface="Corbel" panose="020B0503020204020204" pitchFamily="34" charset="0"/>
                        </a:rPr>
                        <a:t>74 (0.9)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dirty="0">
                          <a:solidFill>
                            <a:srgbClr val="00B050"/>
                          </a:solidFill>
                          <a:effectLst/>
                          <a:latin typeface="Corbel" panose="020B0503020204020204" pitchFamily="34" charset="0"/>
                        </a:rPr>
                        <a:t>20.9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dirty="0">
                          <a:solidFill>
                            <a:srgbClr val="00B050"/>
                          </a:solidFill>
                          <a:effectLst/>
                          <a:latin typeface="Corbel" panose="020B0503020204020204" pitchFamily="34" charset="0"/>
                        </a:rPr>
                        <a:t>0.74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dirty="0">
                          <a:solidFill>
                            <a:srgbClr val="00B050"/>
                          </a:solidFill>
                          <a:effectLst/>
                          <a:latin typeface="Corbel" panose="020B0503020204020204" pitchFamily="34" charset="0"/>
                        </a:rPr>
                        <a:t>0.54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953829"/>
                  </a:ext>
                </a:extLst>
              </a:tr>
              <a:tr h="401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  <a:latin typeface="Corbel" panose="020B0503020204020204" pitchFamily="34" charset="0"/>
                        </a:rPr>
                        <a:t>Model 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Corbel" panose="020B0503020204020204" pitchFamily="34" charset="0"/>
                        </a:rPr>
                        <a:t>Model 1 + IMD + SFI + </a:t>
                      </a:r>
                      <a:r>
                        <a:rPr lang="en-US" sz="1300" u="none" strike="noStrike" dirty="0" err="1">
                          <a:effectLst/>
                          <a:latin typeface="Corbel" panose="020B0503020204020204" pitchFamily="34" charset="0"/>
                        </a:rPr>
                        <a:t>popden</a:t>
                      </a:r>
                      <a:r>
                        <a:rPr lang="en-US" sz="1300" u="none" strike="noStrike" dirty="0">
                          <a:effectLst/>
                          <a:latin typeface="Corbel" panose="020B0503020204020204" pitchFamily="34" charset="0"/>
                        </a:rPr>
                        <a:t> + cannabis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orbel" panose="020B0503020204020204" pitchFamily="34" charset="0"/>
                          <a:ea typeface="DengXian"/>
                          <a:cs typeface="Times New Roman" panose="02020603050405020304" pitchFamily="18" charset="0"/>
                        </a:rPr>
                        <a:t>11531.93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149 (1.9</a:t>
                      </a: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0.73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0.53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2140928"/>
                  </a:ext>
                </a:extLst>
              </a:tr>
              <a:tr h="307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  <a:latin typeface="Corbel" panose="020B0503020204020204" pitchFamily="34" charset="0"/>
                        </a:rPr>
                        <a:t>Model 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Corbel" panose="020B0503020204020204" pitchFamily="34" charset="0"/>
                        </a:rPr>
                        <a:t>Model 1 + IMD + SFI + </a:t>
                      </a:r>
                      <a:r>
                        <a:rPr lang="en-US" sz="1300" u="none" strike="noStrike" dirty="0" err="1">
                          <a:effectLst/>
                          <a:latin typeface="Corbel" panose="020B0503020204020204" pitchFamily="34" charset="0"/>
                        </a:rPr>
                        <a:t>popden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orbel" panose="020B0503020204020204" pitchFamily="34" charset="0"/>
                          <a:ea typeface="DengXian"/>
                          <a:cs typeface="Times New Roman" panose="02020603050405020304" pitchFamily="18" charset="0"/>
                        </a:rPr>
                        <a:t>11531.88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167 (2.1</a:t>
                      </a: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0.73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0.53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56369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2F21171-681A-4758-8CE9-FDFD4D9851E8}"/>
              </a:ext>
            </a:extLst>
          </p:cNvPr>
          <p:cNvSpPr txBox="1"/>
          <p:nvPr/>
        </p:nvSpPr>
        <p:spPr>
          <a:xfrm>
            <a:off x="449542" y="5904400"/>
            <a:ext cx="67687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orbel" panose="020B0503020204020204" pitchFamily="34" charset="0"/>
              </a:rPr>
              <a:t>Models 2 and 4 have most desirable balance of internal &amp; external validation metrics.</a:t>
            </a:r>
          </a:p>
          <a:p>
            <a:r>
              <a:rPr lang="en-GB" sz="1200" b="1" dirty="0">
                <a:latin typeface="Corbel" panose="020B0503020204020204" pitchFamily="34" charset="0"/>
              </a:rPr>
              <a:t>At CCG level, very small differences between models 2-6.</a:t>
            </a:r>
          </a:p>
          <a:p>
            <a:r>
              <a:rPr lang="en-GB" sz="1200" b="1" dirty="0">
                <a:latin typeface="Corbel" panose="020B0503020204020204" pitchFamily="34" charset="0"/>
              </a:rPr>
              <a:t>Model 4 selected for further analysis.</a:t>
            </a:r>
            <a:endParaRPr lang="en-GB" sz="1200" dirty="0">
              <a:latin typeface="Corbel" panose="020B05030202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3F6A1-0189-40E9-8BFB-B195D80AE3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E4CEE-7DC5-423B-9FE4-171159913B64}" type="slidenum">
              <a:rPr lang="en-US" smtClean="0"/>
              <a:t>18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6AA10B-B142-443F-8889-099542B6688C}"/>
              </a:ext>
            </a:extLst>
          </p:cNvPr>
          <p:cNvSpPr/>
          <p:nvPr/>
        </p:nvSpPr>
        <p:spPr>
          <a:xfrm>
            <a:off x="336884" y="3002014"/>
            <a:ext cx="8470231" cy="342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F85C8B-668D-4C60-8854-6B7E760B66A5}"/>
              </a:ext>
            </a:extLst>
          </p:cNvPr>
          <p:cNvSpPr txBox="1"/>
          <p:nvPr/>
        </p:nvSpPr>
        <p:spPr>
          <a:xfrm>
            <a:off x="0" y="6606650"/>
            <a:ext cx="22637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oper Hewitt Book" pitchFamily="2" charset="0"/>
                <a:ea typeface="Cooper Hewitt Book" pitchFamily="2" charset="0"/>
              </a:rPr>
              <a:t>McDonald et al (2021) Br. J Psychiatry, In press</a:t>
            </a:r>
          </a:p>
        </p:txBody>
      </p:sp>
    </p:spTree>
    <p:extLst>
      <p:ext uri="{BB962C8B-B14F-4D97-AF65-F5344CB8AC3E}">
        <p14:creationId xmlns:p14="http://schemas.microsoft.com/office/powerpoint/2010/main" val="317070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F44D13-6163-4335-ACB2-384D712C086C}"/>
              </a:ext>
            </a:extLst>
          </p:cNvPr>
          <p:cNvSpPr/>
          <p:nvPr/>
        </p:nvSpPr>
        <p:spPr>
          <a:xfrm>
            <a:off x="251520" y="764704"/>
            <a:ext cx="56085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latin typeface="Corbel" panose="020B0503020204020204" pitchFamily="34" charset="0"/>
              </a:rPr>
              <a:t>Results: Model 4 CCG Maps (FEP)</a:t>
            </a:r>
            <a:endParaRPr lang="en-GB" sz="3000" dirty="0">
              <a:latin typeface="Corbel" panose="020B05030202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274E7F-9D62-451D-A2B3-6D2237D2688C}"/>
              </a:ext>
            </a:extLst>
          </p:cNvPr>
          <p:cNvSpPr txBox="1"/>
          <p:nvPr/>
        </p:nvSpPr>
        <p:spPr>
          <a:xfrm>
            <a:off x="947542" y="6036820"/>
            <a:ext cx="1247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orbel" panose="020B0503020204020204" pitchFamily="34" charset="0"/>
              </a:rPr>
              <a:t>Observed</a:t>
            </a:r>
            <a:endParaRPr lang="en-US" sz="2000" b="1" dirty="0">
              <a:latin typeface="Corbel" panose="020B05030202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7FEDC2-6DB9-4AC4-ABD5-82D81D25204E}"/>
              </a:ext>
            </a:extLst>
          </p:cNvPr>
          <p:cNvSpPr txBox="1"/>
          <p:nvPr/>
        </p:nvSpPr>
        <p:spPr>
          <a:xfrm>
            <a:off x="3953882" y="6037136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orbel" panose="020B0503020204020204" pitchFamily="34" charset="0"/>
              </a:rPr>
              <a:t>Predicted</a:t>
            </a:r>
            <a:endParaRPr lang="en-US" sz="2000" b="1" dirty="0">
              <a:latin typeface="Corbel" panose="020B05030202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97592F-0527-4DE2-8D2F-3D8F4778E889}"/>
              </a:ext>
            </a:extLst>
          </p:cNvPr>
          <p:cNvSpPr txBox="1"/>
          <p:nvPr/>
        </p:nvSpPr>
        <p:spPr>
          <a:xfrm>
            <a:off x="6635981" y="5898637"/>
            <a:ext cx="180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latin typeface="Corbel" panose="020B0503020204020204" pitchFamily="34" charset="0"/>
              </a:rPr>
              <a:t>Predicted rate </a:t>
            </a:r>
          </a:p>
          <a:p>
            <a:pPr algn="ctr"/>
            <a:r>
              <a:rPr lang="en-GB" sz="2000" b="1" dirty="0">
                <a:latin typeface="Corbel" panose="020B0503020204020204" pitchFamily="34" charset="0"/>
              </a:rPr>
              <a:t>per 100,000</a:t>
            </a:r>
            <a:endParaRPr lang="en-US" sz="2000" b="1" dirty="0">
              <a:latin typeface="Corbel" panose="020B05030202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925" y="1627200"/>
            <a:ext cx="3056151" cy="43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345" y="1648800"/>
            <a:ext cx="3056151" cy="43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7200"/>
            <a:ext cx="3056151" cy="4320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3015-5E99-4127-8F22-0352E100F6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E4CEE-7DC5-423B-9FE4-171159913B64}" type="slidenum">
              <a:rPr lang="en-US" smtClean="0"/>
              <a:t>19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283493-DD83-4B80-AE6E-256E8C7DBB00}"/>
              </a:ext>
            </a:extLst>
          </p:cNvPr>
          <p:cNvSpPr txBox="1"/>
          <p:nvPr/>
        </p:nvSpPr>
        <p:spPr>
          <a:xfrm>
            <a:off x="0" y="6606650"/>
            <a:ext cx="22637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oper Hewitt Book" pitchFamily="2" charset="0"/>
                <a:ea typeface="Cooper Hewitt Book" pitchFamily="2" charset="0"/>
              </a:rPr>
              <a:t>McDonald et al (2021) Br. J Psychiatry, In press</a:t>
            </a:r>
          </a:p>
        </p:txBody>
      </p:sp>
    </p:spTree>
    <p:extLst>
      <p:ext uri="{BB962C8B-B14F-4D97-AF65-F5344CB8AC3E}">
        <p14:creationId xmlns:p14="http://schemas.microsoft.com/office/powerpoint/2010/main" val="74964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22EA79-F80C-43AF-9211-33208B28C888}"/>
              </a:ext>
            </a:extLst>
          </p:cNvPr>
          <p:cNvSpPr/>
          <p:nvPr/>
        </p:nvSpPr>
        <p:spPr>
          <a:xfrm>
            <a:off x="251520" y="764704"/>
            <a:ext cx="24288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/>
              <a:t>Background</a:t>
            </a:r>
            <a:endParaRPr lang="en-GB" sz="3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0548CF-82AF-4610-A30E-D5165D1583AA}"/>
              </a:ext>
            </a:extLst>
          </p:cNvPr>
          <p:cNvSpPr/>
          <p:nvPr/>
        </p:nvSpPr>
        <p:spPr>
          <a:xfrm>
            <a:off x="611560" y="1484784"/>
            <a:ext cx="798500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orbel" panose="020B0503020204020204" pitchFamily="34" charset="0"/>
              </a:rPr>
              <a:t>Early Intervention in Psychosis [EIP] providers require evidence-based forecasts of need for care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orbel" panose="020B0503020204020204" pitchFamily="34" charset="0"/>
              </a:rPr>
              <a:t>FEP incidence (new cases) is predictable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orbel" panose="020B0503020204020204" pitchFamily="34" charset="0"/>
              </a:rPr>
              <a:t>Local need will vary by sociodemographic and area-level characteristics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orbel" panose="020B0503020204020204" pitchFamily="34" charset="0"/>
              </a:rPr>
              <a:t>Can be used to help plan EIP care in different communities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orbel" panose="020B0503020204020204" pitchFamily="34" charset="0"/>
              </a:rPr>
              <a:t>PsyMaptic (2013) predicted new FEP cases in England based on 2011 – used by NHSE, PHE, workforce calculator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orbel" panose="020B0503020204020204" pitchFamily="34" charset="0"/>
              </a:rPr>
              <a:t>But requires updating to 2020 population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1AAB2-1831-4174-98DB-7ABEA08125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27058-FA5D-4C30-B0A8-B1CDBD332F4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58A4B7-6936-493E-8BB7-99FAEA1AD88C}"/>
              </a:ext>
            </a:extLst>
          </p:cNvPr>
          <p:cNvSpPr txBox="1"/>
          <p:nvPr/>
        </p:nvSpPr>
        <p:spPr>
          <a:xfrm>
            <a:off x="0" y="6606650"/>
            <a:ext cx="22637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oper Hewitt Book" pitchFamily="2" charset="0"/>
                <a:ea typeface="Cooper Hewitt Book" pitchFamily="2" charset="0"/>
              </a:rPr>
              <a:t>McDonald et al (2021) Br. J Psychiatry, In press</a:t>
            </a:r>
          </a:p>
        </p:txBody>
      </p:sp>
    </p:spTree>
    <p:extLst>
      <p:ext uri="{BB962C8B-B14F-4D97-AF65-F5344CB8AC3E}">
        <p14:creationId xmlns:p14="http://schemas.microsoft.com/office/powerpoint/2010/main" val="1364625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22EA79-F80C-43AF-9211-33208B28C888}"/>
              </a:ext>
            </a:extLst>
          </p:cNvPr>
          <p:cNvSpPr/>
          <p:nvPr/>
        </p:nvSpPr>
        <p:spPr>
          <a:xfrm>
            <a:off x="251520" y="764704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>
                <a:latin typeface="Corbel" panose="020B0503020204020204" pitchFamily="34" charset="0"/>
              </a:rPr>
              <a:t>Results: Forecasts 2019-2025 referred, accepted, and probable FEP by age group.</a:t>
            </a:r>
            <a:endParaRPr lang="en-GB" sz="3000" dirty="0">
              <a:latin typeface="Corbel" panose="020B0503020204020204" pitchFamily="34" charset="0"/>
            </a:endParaRPr>
          </a:p>
        </p:txBody>
      </p:sp>
      <p:pic>
        <p:nvPicPr>
          <p:cNvPr id="7" name="Picture 6" descr="C:\Users\rejukmc\AppData\Local\Microsoft\Windows\INetCache\Content.Word\ref_acc_prob_166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67" y="1900832"/>
            <a:ext cx="4770446" cy="470581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7FEDC2-6DB9-4AC4-ABD5-82D81D25204E}"/>
              </a:ext>
            </a:extLst>
          </p:cNvPr>
          <p:cNvSpPr txBox="1"/>
          <p:nvPr/>
        </p:nvSpPr>
        <p:spPr>
          <a:xfrm>
            <a:off x="5513377" y="2305223"/>
            <a:ext cx="3179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Corbel" panose="020B0503020204020204" pitchFamily="34" charset="0"/>
              </a:rPr>
              <a:t>Change: 2019 to 2025</a:t>
            </a:r>
          </a:p>
          <a:p>
            <a:r>
              <a:rPr lang="en-GB" dirty="0">
                <a:latin typeface="Corbel" panose="020B0503020204020204" pitchFamily="34" charset="0"/>
              </a:rPr>
              <a:t>% change were similar for referred, accepted and probable FEP:</a:t>
            </a:r>
          </a:p>
          <a:p>
            <a:endParaRPr lang="en-GB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rbel" panose="020B0503020204020204" pitchFamily="34" charset="0"/>
              </a:rPr>
              <a:t>+6%  16-64 years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rbel" panose="020B0503020204020204" pitchFamily="34" charset="0"/>
              </a:rPr>
              <a:t>+5%  16-35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rbel" panose="020B0503020204020204" pitchFamily="34" charset="0"/>
              </a:rPr>
              <a:t>+7%  36-64 years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DDBC24-481F-416A-BEF0-2FB5F15FD8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E4CEE-7DC5-423B-9FE4-171159913B64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A6F197-7DF6-4B01-B1B8-E7153A1F967C}"/>
              </a:ext>
            </a:extLst>
          </p:cNvPr>
          <p:cNvSpPr txBox="1"/>
          <p:nvPr/>
        </p:nvSpPr>
        <p:spPr>
          <a:xfrm>
            <a:off x="0" y="6606650"/>
            <a:ext cx="22637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oper Hewitt Book" pitchFamily="2" charset="0"/>
                <a:ea typeface="Cooper Hewitt Book" pitchFamily="2" charset="0"/>
              </a:rPr>
              <a:t>McDonald et al (2021) Br. J Psychiatry, In press</a:t>
            </a:r>
          </a:p>
        </p:txBody>
      </p:sp>
    </p:spTree>
    <p:extLst>
      <p:ext uri="{BB962C8B-B14F-4D97-AF65-F5344CB8AC3E}">
        <p14:creationId xmlns:p14="http://schemas.microsoft.com/office/powerpoint/2010/main" val="449037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22EA79-F80C-43AF-9211-33208B28C888}"/>
              </a:ext>
            </a:extLst>
          </p:cNvPr>
          <p:cNvSpPr/>
          <p:nvPr/>
        </p:nvSpPr>
        <p:spPr>
          <a:xfrm>
            <a:off x="251520" y="764704"/>
            <a:ext cx="19383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latin typeface="Corbel" panose="020B0503020204020204" pitchFamily="34" charset="0"/>
              </a:rPr>
              <a:t>Discussion</a:t>
            </a:r>
            <a:endParaRPr lang="en-GB" sz="3000" dirty="0">
              <a:latin typeface="Corbel" panose="020B05030202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0548CF-82AF-4610-A30E-D5165D1583AA}"/>
              </a:ext>
            </a:extLst>
          </p:cNvPr>
          <p:cNvSpPr/>
          <p:nvPr/>
        </p:nvSpPr>
        <p:spPr>
          <a:xfrm>
            <a:off x="611560" y="1484784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rbel" panose="020B0503020204020204" pitchFamily="34" charset="0"/>
              </a:rPr>
              <a:t>Knowledge of FEP incidence can predict future likely need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rbel" panose="020B0503020204020204" pitchFamily="34" charset="0"/>
              </a:rPr>
              <a:t>Uses small area variation in risk (electoral ward level)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rbel" panose="020B0503020204020204" pitchFamily="34" charset="0"/>
              </a:rPr>
              <a:t>Can assist service planning models up to 2025 (initially)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rbel" panose="020B0503020204020204" pitchFamily="34" charset="0"/>
              </a:rPr>
              <a:t>Predicts FEP + treated/assessed/referred at CCG level in England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rbel" panose="020B0503020204020204" pitchFamily="34" charset="0"/>
              </a:rPr>
              <a:t>Gives EIP providers information on need for care for (1) referrals (2) initial assessments (3) treated caseloads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rbel" panose="020B0503020204020204" pitchFamily="34" charset="0"/>
              </a:rPr>
              <a:t>Information broken down by age group, sex and ethnic group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rbel" panose="020B0503020204020204" pitchFamily="34" charset="0"/>
              </a:rPr>
              <a:t>Data will be freely available from new PsyMaptic dashboard on </a:t>
            </a:r>
            <a:r>
              <a:rPr lang="en-GB" sz="2000" dirty="0">
                <a:latin typeface="Corbel" panose="020B0503020204020204" pitchFamily="34" charset="0"/>
                <a:hlinkClick r:id="rId3"/>
              </a:rPr>
              <a:t>www.psymaptic.org</a:t>
            </a:r>
            <a:r>
              <a:rPr lang="en-GB" sz="2000" dirty="0">
                <a:latin typeface="Corbel" panose="020B0503020204020204" pitchFamily="34" charset="0"/>
              </a:rPr>
              <a:t> (version 2) [currently offline, pending peer review]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E0110-DE43-4550-83CB-B3244DFF74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E4CEE-7DC5-423B-9FE4-171159913B64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2D6D80-558C-49CC-BE4F-4BD0F20B6C09}"/>
              </a:ext>
            </a:extLst>
          </p:cNvPr>
          <p:cNvSpPr txBox="1"/>
          <p:nvPr/>
        </p:nvSpPr>
        <p:spPr>
          <a:xfrm>
            <a:off x="0" y="6606650"/>
            <a:ext cx="22637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oper Hewitt Book" pitchFamily="2" charset="0"/>
                <a:ea typeface="Cooper Hewitt Book" pitchFamily="2" charset="0"/>
              </a:rPr>
              <a:t>McDonald et al (2021) Br. J Psychiatry, In press</a:t>
            </a:r>
          </a:p>
        </p:txBody>
      </p:sp>
    </p:spTree>
    <p:extLst>
      <p:ext uri="{BB962C8B-B14F-4D97-AF65-F5344CB8AC3E}">
        <p14:creationId xmlns:p14="http://schemas.microsoft.com/office/powerpoint/2010/main" val="38587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DBD76-D0CC-409A-8133-211573816A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E4CEE-7DC5-423B-9FE4-171159913B64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ADEC09-C4CD-4D45-B63E-755167477D30}"/>
              </a:ext>
            </a:extLst>
          </p:cNvPr>
          <p:cNvSpPr/>
          <p:nvPr/>
        </p:nvSpPr>
        <p:spPr>
          <a:xfrm>
            <a:off x="43234" y="590396"/>
            <a:ext cx="90575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b="1" dirty="0">
                <a:latin typeface="Corbel" panose="020B0503020204020204" pitchFamily="34" charset="0"/>
              </a:rPr>
              <a:t>PsyMaptic-A version 2 dashboard </a:t>
            </a:r>
          </a:p>
          <a:p>
            <a:pPr algn="ctr"/>
            <a:r>
              <a:rPr lang="en-GB" sz="2600" b="1" dirty="0">
                <a:latin typeface="Corbel" panose="020B0503020204020204" pitchFamily="34" charset="0"/>
              </a:rPr>
              <a:t>(</a:t>
            </a:r>
            <a:r>
              <a:rPr lang="en-GB" sz="2600" b="1" dirty="0">
                <a:latin typeface="Corbel" panose="020B0503020204020204" pitchFamily="34" charset="0"/>
                <a:hlinkClick r:id="rId3"/>
              </a:rPr>
              <a:t>www.psymaptic.org</a:t>
            </a:r>
            <a:r>
              <a:rPr lang="en-GB" sz="2600" b="1" dirty="0">
                <a:latin typeface="Corbel" panose="020B0503020204020204" pitchFamily="34" charset="0"/>
              </a:rPr>
              <a:t>)</a:t>
            </a:r>
            <a:endParaRPr lang="en-GB" sz="2600" dirty="0">
              <a:latin typeface="Corbel" panose="020B0503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B29075-9A64-4941-9F67-7F326FB415AC}"/>
              </a:ext>
            </a:extLst>
          </p:cNvPr>
          <p:cNvSpPr txBox="1"/>
          <p:nvPr/>
        </p:nvSpPr>
        <p:spPr>
          <a:xfrm>
            <a:off x="0" y="6606650"/>
            <a:ext cx="22637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oper Hewitt Book" pitchFamily="2" charset="0"/>
                <a:ea typeface="Cooper Hewitt Book" pitchFamily="2" charset="0"/>
              </a:rPr>
              <a:t>McDonald et al (2021) Br. J Psychiatry, In press</a:t>
            </a:r>
          </a:p>
        </p:txBody>
      </p:sp>
      <p:pic>
        <p:nvPicPr>
          <p:cNvPr id="5" name="Picture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391E69AC-C9B9-4C2F-80CE-36EB9F9BA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8765"/>
            <a:ext cx="9144000" cy="454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7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22EA79-F80C-43AF-9211-33208B28C888}"/>
              </a:ext>
            </a:extLst>
          </p:cNvPr>
          <p:cNvSpPr/>
          <p:nvPr/>
        </p:nvSpPr>
        <p:spPr>
          <a:xfrm>
            <a:off x="5515336" y="975257"/>
            <a:ext cx="14959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latin typeface="Corbel" panose="020B0503020204020204" pitchFamily="34" charset="0"/>
              </a:rPr>
              <a:t>Contact</a:t>
            </a:r>
            <a:endParaRPr lang="en-GB" sz="3000" dirty="0">
              <a:latin typeface="Corbel" panose="020B05030202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0548CF-82AF-4610-A30E-D5165D1583AA}"/>
              </a:ext>
            </a:extLst>
          </p:cNvPr>
          <p:cNvSpPr/>
          <p:nvPr/>
        </p:nvSpPr>
        <p:spPr>
          <a:xfrm>
            <a:off x="4620126" y="1484784"/>
            <a:ext cx="412833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>
                <a:latin typeface="Corbel" panose="020B0503020204020204" pitchFamily="34" charset="0"/>
              </a:rPr>
              <a:t>	Dr James Kirkbride, UCL</a:t>
            </a:r>
          </a:p>
          <a:p>
            <a:pPr marL="1166813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orbel" panose="020B0503020204020204" pitchFamily="34" charset="0"/>
                <a:hlinkClick r:id="rId3"/>
              </a:rPr>
              <a:t>j.kirkbride@ucl.ac.uk</a:t>
            </a:r>
            <a:endParaRPr lang="en-GB" dirty="0">
              <a:latin typeface="Corbel" panose="020B0503020204020204" pitchFamily="34" charset="0"/>
            </a:endParaRPr>
          </a:p>
          <a:p>
            <a:pPr marL="1166813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orbel" panose="020B0503020204020204" pitchFamily="34" charset="0"/>
                <a:hlinkClick r:id="rId4"/>
              </a:rPr>
              <a:t>@</a:t>
            </a:r>
            <a:r>
              <a:rPr lang="en-GB" dirty="0" err="1">
                <a:latin typeface="Corbel" panose="020B0503020204020204" pitchFamily="34" charset="0"/>
                <a:hlinkClick r:id="rId4"/>
              </a:rPr>
              <a:t>dr_jb_kirkbride</a:t>
            </a:r>
            <a:endParaRPr lang="en-GB" dirty="0">
              <a:latin typeface="Corbel" panose="020B0503020204020204" pitchFamily="34" charset="0"/>
            </a:endParaRPr>
          </a:p>
          <a:p>
            <a:pPr marL="1166813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orbel" panose="020B0503020204020204" pitchFamily="34" charset="0"/>
                <a:hlinkClick r:id="rId5"/>
              </a:rPr>
              <a:t>www.psymaptic.org</a:t>
            </a:r>
            <a:r>
              <a:rPr lang="en-GB" dirty="0">
                <a:latin typeface="Corbel" panose="020B0503020204020204" pitchFamily="34" charset="0"/>
              </a:rPr>
              <a:t> </a:t>
            </a:r>
          </a:p>
          <a:p>
            <a:pPr marL="1166813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orbel" panose="020B0503020204020204" pitchFamily="34" charset="0"/>
                <a:hlinkClick r:id="rId6"/>
              </a:rPr>
              <a:t>www.psylife.eu</a:t>
            </a:r>
            <a:r>
              <a:rPr lang="en-GB" dirty="0">
                <a:latin typeface="Corbel" panose="020B0503020204020204" pitchFamily="34" charset="0"/>
              </a:rPr>
              <a:t>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DBD76-D0CC-409A-8133-211573816A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E4CEE-7DC5-423B-9FE4-171159913B64}" type="slidenum">
              <a:rPr lang="en-US" smtClean="0"/>
              <a:t>23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B8A279-7218-4B63-BA03-6C99DA06286C}"/>
              </a:ext>
            </a:extLst>
          </p:cNvPr>
          <p:cNvSpPr/>
          <p:nvPr/>
        </p:nvSpPr>
        <p:spPr>
          <a:xfrm>
            <a:off x="395537" y="975257"/>
            <a:ext cx="348685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latin typeface="Corbel" panose="020B0503020204020204" pitchFamily="34" charset="0"/>
              </a:rPr>
              <a:t>Acknowledgements</a:t>
            </a:r>
            <a:endParaRPr lang="en-GB" sz="3000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692E53-2CE2-409C-8BB6-EEB71F2BD044}"/>
              </a:ext>
            </a:extLst>
          </p:cNvPr>
          <p:cNvSpPr/>
          <p:nvPr/>
        </p:nvSpPr>
        <p:spPr>
          <a:xfrm>
            <a:off x="395535" y="1484784"/>
            <a:ext cx="323312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latin typeface="Corbel" panose="020B0503020204020204" pitchFamily="34" charset="0"/>
              </a:rPr>
              <a:t>UCL team</a:t>
            </a:r>
          </a:p>
          <a:p>
            <a:pPr marL="342900" indent="-1619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orbel" panose="020B0503020204020204" pitchFamily="34" charset="0"/>
              </a:rPr>
              <a:t>Gianluca Baio </a:t>
            </a:r>
          </a:p>
          <a:p>
            <a:pPr marL="342900" indent="-1619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orbel" panose="020B0503020204020204" pitchFamily="34" charset="0"/>
              </a:rPr>
              <a:t>Keltie McDonald</a:t>
            </a:r>
          </a:p>
          <a:p>
            <a:pPr marL="342900" indent="-1619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orbel" panose="020B0503020204020204" pitchFamily="34" charset="0"/>
              </a:rPr>
              <a:t>Tao Ding</a:t>
            </a:r>
          </a:p>
          <a:p>
            <a:pPr marL="342900" indent="-1619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orbel" panose="020B0503020204020204" pitchFamily="34" charset="0"/>
              </a:rPr>
              <a:t>Rebecca Dliwayo</a:t>
            </a:r>
          </a:p>
          <a:p>
            <a:pPr marL="342900" indent="-1619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orbel" panose="020B0503020204020204" pitchFamily="34" charset="0"/>
              </a:rPr>
              <a:t>David Osborn</a:t>
            </a:r>
          </a:p>
          <a:p>
            <a:pPr>
              <a:spcAft>
                <a:spcPts val="0"/>
              </a:spcAft>
            </a:pPr>
            <a:endParaRPr lang="en-GB" dirty="0">
              <a:latin typeface="Corbel" panose="020B0503020204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b="1" dirty="0">
                <a:latin typeface="Corbel" panose="020B0503020204020204" pitchFamily="34" charset="0"/>
              </a:rPr>
              <a:t>Other team members</a:t>
            </a:r>
          </a:p>
          <a:p>
            <a:pPr marL="342900" indent="-1619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orbel" panose="020B0503020204020204" pitchFamily="34" charset="0"/>
              </a:rPr>
              <a:t>Paul French </a:t>
            </a:r>
          </a:p>
          <a:p>
            <a:pPr marL="342900" indent="-1619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orbel" panose="020B0503020204020204" pitchFamily="34" charset="0"/>
              </a:rPr>
              <a:t>Peter B. Jones </a:t>
            </a:r>
          </a:p>
          <a:p>
            <a:pPr marL="342900" indent="-1619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orbel" panose="020B0503020204020204" pitchFamily="34" charset="0"/>
              </a:rPr>
              <a:t>Jeremy Coid</a:t>
            </a:r>
          </a:p>
          <a:p>
            <a:pPr marL="342900" indent="-1619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orbel" panose="020B0503020204020204" pitchFamily="34" charset="0"/>
              </a:rPr>
              <a:t>Pia Wohland</a:t>
            </a:r>
          </a:p>
          <a:p>
            <a:pPr>
              <a:spcAft>
                <a:spcPts val="0"/>
              </a:spcAft>
            </a:pPr>
            <a:endParaRPr lang="en-GB" b="1" dirty="0">
              <a:latin typeface="Corbel" panose="020B0503020204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b="1" dirty="0">
                <a:latin typeface="Corbel" panose="020B0503020204020204" pitchFamily="34" charset="0"/>
              </a:rPr>
              <a:t>NHS England</a:t>
            </a:r>
          </a:p>
          <a:p>
            <a:pPr marL="342900" indent="-1619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orbel" panose="020B0503020204020204" pitchFamily="34" charset="0"/>
              </a:rPr>
              <a:t>Jay Nairn</a:t>
            </a:r>
          </a:p>
          <a:p>
            <a:pPr marL="342900" indent="-1619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orbel" panose="020B0503020204020204" pitchFamily="34" charset="0"/>
              </a:rPr>
              <a:t>Carl Money</a:t>
            </a:r>
          </a:p>
          <a:p>
            <a:pPr marL="342900" indent="-1619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orbel" panose="020B0503020204020204" pitchFamily="34" charset="0"/>
              </a:rPr>
              <a:t>Amy Clark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E29E53-E7E0-43CC-B560-E76D470FF500}"/>
              </a:ext>
            </a:extLst>
          </p:cNvPr>
          <p:cNvSpPr txBox="1"/>
          <p:nvPr/>
        </p:nvSpPr>
        <p:spPr>
          <a:xfrm>
            <a:off x="0" y="6606650"/>
            <a:ext cx="22637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oper Hewitt Book" pitchFamily="2" charset="0"/>
                <a:ea typeface="Cooper Hewitt Book" pitchFamily="2" charset="0"/>
              </a:rPr>
              <a:t>McDonald et al (2021) Br. J Psychiatry, In press</a:t>
            </a:r>
          </a:p>
        </p:txBody>
      </p:sp>
    </p:spTree>
    <p:extLst>
      <p:ext uri="{BB962C8B-B14F-4D97-AF65-F5344CB8AC3E}">
        <p14:creationId xmlns:p14="http://schemas.microsoft.com/office/powerpoint/2010/main" val="929104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22EA79-F80C-43AF-9211-33208B28C888}"/>
              </a:ext>
            </a:extLst>
          </p:cNvPr>
          <p:cNvSpPr/>
          <p:nvPr/>
        </p:nvSpPr>
        <p:spPr>
          <a:xfrm>
            <a:off x="251520" y="764704"/>
            <a:ext cx="20158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latin typeface="Corbel" panose="020B0503020204020204" pitchFamily="34" charset="0"/>
              </a:rPr>
              <a:t>References</a:t>
            </a:r>
            <a:endParaRPr lang="en-GB" sz="3000" dirty="0">
              <a:latin typeface="Corbel" panose="020B05030202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0548CF-82AF-4610-A30E-D5165D1583AA}"/>
              </a:ext>
            </a:extLst>
          </p:cNvPr>
          <p:cNvSpPr/>
          <p:nvPr/>
        </p:nvSpPr>
        <p:spPr>
          <a:xfrm>
            <a:off x="323850" y="1484784"/>
            <a:ext cx="84246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latin typeface="Corbel" panose="020B0503020204020204" pitchFamily="34" charset="0"/>
              </a:rPr>
              <a:t>Allardyce J, Gilmour H, Atkinson J, Rapson T, Bishop J, </a:t>
            </a:r>
            <a:r>
              <a:rPr lang="en-GB" sz="1000" b="1" dirty="0" err="1">
                <a:latin typeface="Corbel" panose="020B0503020204020204" pitchFamily="34" charset="0"/>
              </a:rPr>
              <a:t>McCreadie</a:t>
            </a:r>
            <a:r>
              <a:rPr lang="en-GB" sz="1000" b="1" dirty="0">
                <a:latin typeface="Corbel" panose="020B0503020204020204" pitchFamily="34" charset="0"/>
              </a:rPr>
              <a:t> RG</a:t>
            </a:r>
            <a:r>
              <a:rPr lang="en-GB" sz="1000" dirty="0">
                <a:latin typeface="Corbel" panose="020B0503020204020204" pitchFamily="34" charset="0"/>
              </a:rPr>
              <a:t> (2005) Social fragmentation, deprivation and urbanicity: Relation to first-admission rates for psychoses. </a:t>
            </a:r>
            <a:r>
              <a:rPr lang="en-GB" sz="1000" i="1" dirty="0">
                <a:latin typeface="Corbel" panose="020B0503020204020204" pitchFamily="34" charset="0"/>
              </a:rPr>
              <a:t>British Journal of Psychiatry</a:t>
            </a:r>
            <a:r>
              <a:rPr lang="en-GB" sz="1000" dirty="0">
                <a:latin typeface="Corbel" panose="020B0503020204020204" pitchFamily="34" charset="0"/>
              </a:rPr>
              <a:t> </a:t>
            </a:r>
            <a:r>
              <a:rPr lang="en-GB" sz="1000" b="1" dirty="0">
                <a:latin typeface="Corbel" panose="020B0503020204020204" pitchFamily="34" charset="0"/>
              </a:rPr>
              <a:t>187</a:t>
            </a:r>
            <a:r>
              <a:rPr lang="en-GB" sz="1000" dirty="0">
                <a:latin typeface="Corbel" panose="020B0503020204020204" pitchFamily="34" charset="0"/>
              </a:rPr>
              <a:t>, 401–406.</a:t>
            </a:r>
          </a:p>
          <a:p>
            <a:r>
              <a:rPr lang="en-GB" sz="1000" b="1" dirty="0">
                <a:latin typeface="Corbel" panose="020B0503020204020204" pitchFamily="34" charset="0"/>
              </a:rPr>
              <a:t>Cantor-</a:t>
            </a:r>
            <a:r>
              <a:rPr lang="en-GB" sz="1000" b="1" dirty="0" err="1">
                <a:latin typeface="Corbel" panose="020B0503020204020204" pitchFamily="34" charset="0"/>
              </a:rPr>
              <a:t>Graae</a:t>
            </a:r>
            <a:r>
              <a:rPr lang="en-GB" sz="1000" b="1" dirty="0">
                <a:latin typeface="Corbel" panose="020B0503020204020204" pitchFamily="34" charset="0"/>
              </a:rPr>
              <a:t> E, Selten JP</a:t>
            </a:r>
            <a:r>
              <a:rPr lang="en-GB" sz="1000" dirty="0">
                <a:latin typeface="Corbel" panose="020B0503020204020204" pitchFamily="34" charset="0"/>
              </a:rPr>
              <a:t> (2005) Schizophrenia and migration: A meta-analysis and review. </a:t>
            </a:r>
            <a:r>
              <a:rPr lang="en-GB" sz="1000" i="1" dirty="0">
                <a:latin typeface="Corbel" panose="020B0503020204020204" pitchFamily="34" charset="0"/>
              </a:rPr>
              <a:t>American Journal of Psychiatry</a:t>
            </a:r>
            <a:r>
              <a:rPr lang="en-GB" sz="1000" dirty="0">
                <a:latin typeface="Corbel" panose="020B0503020204020204" pitchFamily="34" charset="0"/>
              </a:rPr>
              <a:t> </a:t>
            </a:r>
            <a:r>
              <a:rPr lang="en-GB" sz="1000" b="1" dirty="0">
                <a:latin typeface="Corbel" panose="020B0503020204020204" pitchFamily="34" charset="0"/>
              </a:rPr>
              <a:t>162</a:t>
            </a:r>
            <a:r>
              <a:rPr lang="en-GB" sz="1000" dirty="0">
                <a:latin typeface="Corbel" panose="020B0503020204020204" pitchFamily="34" charset="0"/>
              </a:rPr>
              <a:t>, 12–24.</a:t>
            </a:r>
          </a:p>
          <a:p>
            <a:r>
              <a:rPr lang="en-GB" sz="1000" b="1" dirty="0">
                <a:latin typeface="Corbel" panose="020B0503020204020204" pitchFamily="34" charset="0"/>
              </a:rPr>
              <a:t>Croudace TJ, Kayne R, Jones PB, Harrison GL</a:t>
            </a:r>
            <a:r>
              <a:rPr lang="en-GB" sz="1000" dirty="0">
                <a:latin typeface="Corbel" panose="020B0503020204020204" pitchFamily="34" charset="0"/>
              </a:rPr>
              <a:t> (2000) Non-linear relationship between an index of social deprivation, psychiatric admission prevalence and the incidence of psychosis. England </a:t>
            </a:r>
            <a:r>
              <a:rPr lang="en-GB" sz="1000" i="1" dirty="0">
                <a:latin typeface="Corbel" panose="020B0503020204020204" pitchFamily="34" charset="0"/>
              </a:rPr>
              <a:t>Psychological Medicine</a:t>
            </a:r>
            <a:r>
              <a:rPr lang="en-GB" sz="1000" dirty="0">
                <a:latin typeface="Corbel" panose="020B0503020204020204" pitchFamily="34" charset="0"/>
              </a:rPr>
              <a:t> </a:t>
            </a:r>
            <a:r>
              <a:rPr lang="en-GB" sz="1000" b="1" dirty="0">
                <a:latin typeface="Corbel" panose="020B0503020204020204" pitchFamily="34" charset="0"/>
              </a:rPr>
              <a:t>30</a:t>
            </a:r>
            <a:r>
              <a:rPr lang="en-GB" sz="1000" dirty="0">
                <a:latin typeface="Corbel" panose="020B0503020204020204" pitchFamily="34" charset="0"/>
              </a:rPr>
              <a:t>, 177–185.</a:t>
            </a:r>
          </a:p>
          <a:p>
            <a:r>
              <a:rPr lang="en-GB" sz="1000" b="1" dirty="0">
                <a:latin typeface="Corbel" panose="020B0503020204020204" pitchFamily="34" charset="0"/>
              </a:rPr>
              <a:t>Department of Health</a:t>
            </a:r>
            <a:r>
              <a:rPr lang="en-GB" sz="1000" dirty="0">
                <a:latin typeface="Corbel" panose="020B0503020204020204" pitchFamily="34" charset="0"/>
              </a:rPr>
              <a:t> (2014) </a:t>
            </a:r>
            <a:r>
              <a:rPr lang="en-GB" sz="1000" i="1" dirty="0">
                <a:latin typeface="Corbel" panose="020B0503020204020204" pitchFamily="34" charset="0"/>
              </a:rPr>
              <a:t>Annual Report of the Chief Medical Officer 2013: Public Mental Health Priorities: Assessing the Evidence</a:t>
            </a:r>
            <a:r>
              <a:rPr lang="en-GB" sz="1000" dirty="0">
                <a:latin typeface="Corbel" panose="020B0503020204020204" pitchFamily="34" charset="0"/>
              </a:rPr>
              <a:t>. Available at: https://www.gov.uk/government/publications/chief-medical-officer-cmo-annual-report-public-mental-health.</a:t>
            </a:r>
          </a:p>
          <a:p>
            <a:r>
              <a:rPr lang="en-GB" sz="1000" b="1" dirty="0">
                <a:latin typeface="Corbel" panose="020B0503020204020204" pitchFamily="34" charset="0"/>
              </a:rPr>
              <a:t>Di Forti M, Quattrone D, Freeman TP, et al </a:t>
            </a:r>
            <a:r>
              <a:rPr lang="en-GB" sz="1000" dirty="0">
                <a:latin typeface="Corbel" panose="020B0503020204020204" pitchFamily="34" charset="0"/>
              </a:rPr>
              <a:t>(2019) The contribution of cannabis use to variation in the incidence of psychotic disorder across Europe (EU-GEI): a multicentre case-control study. Elsevier </a:t>
            </a:r>
            <a:r>
              <a:rPr lang="en-GB" sz="1000" i="1" dirty="0">
                <a:latin typeface="Corbel" panose="020B0503020204020204" pitchFamily="34" charset="0"/>
              </a:rPr>
              <a:t>The Lancet Psychiatry</a:t>
            </a:r>
            <a:r>
              <a:rPr lang="en-GB" sz="1000" dirty="0">
                <a:latin typeface="Corbel" panose="020B0503020204020204" pitchFamily="34" charset="0"/>
              </a:rPr>
              <a:t> </a:t>
            </a:r>
            <a:r>
              <a:rPr lang="en-GB" sz="1000" b="1" dirty="0">
                <a:latin typeface="Corbel" panose="020B0503020204020204" pitchFamily="34" charset="0"/>
              </a:rPr>
              <a:t>6</a:t>
            </a:r>
            <a:r>
              <a:rPr lang="en-GB" sz="1000" dirty="0">
                <a:latin typeface="Corbel" panose="020B0503020204020204" pitchFamily="34" charset="0"/>
              </a:rPr>
              <a:t>, 427–436.</a:t>
            </a:r>
          </a:p>
          <a:p>
            <a:r>
              <a:rPr lang="en-GB" sz="1000" b="1" dirty="0">
                <a:latin typeface="Corbel" panose="020B0503020204020204" pitchFamily="34" charset="0"/>
              </a:rPr>
              <a:t>Kirkbride JB, Barker D, Cowden F, Stamps R, Yang M, Jones PB, Coid JW</a:t>
            </a:r>
            <a:r>
              <a:rPr lang="en-GB" sz="1000" dirty="0">
                <a:latin typeface="Corbel" panose="020B0503020204020204" pitchFamily="34" charset="0"/>
              </a:rPr>
              <a:t> (2008) Psychoses, ethnicity and socio-economic status. </a:t>
            </a:r>
            <a:r>
              <a:rPr lang="en-GB" sz="1000" i="1" dirty="0">
                <a:latin typeface="Corbel" panose="020B0503020204020204" pitchFamily="34" charset="0"/>
              </a:rPr>
              <a:t>British Journal of Psychiatry</a:t>
            </a:r>
            <a:r>
              <a:rPr lang="en-GB" sz="1000" dirty="0">
                <a:latin typeface="Corbel" panose="020B0503020204020204" pitchFamily="34" charset="0"/>
              </a:rPr>
              <a:t> </a:t>
            </a:r>
            <a:r>
              <a:rPr lang="en-GB" sz="1000" b="1" dirty="0">
                <a:latin typeface="Corbel" panose="020B0503020204020204" pitchFamily="34" charset="0"/>
              </a:rPr>
              <a:t>193</a:t>
            </a:r>
            <a:r>
              <a:rPr lang="en-GB" sz="1000" dirty="0">
                <a:latin typeface="Corbel" panose="020B0503020204020204" pitchFamily="34" charset="0"/>
              </a:rPr>
              <a:t>, 18–24.</a:t>
            </a:r>
          </a:p>
          <a:p>
            <a:r>
              <a:rPr lang="en-GB" sz="1000" b="1" dirty="0">
                <a:latin typeface="Corbel" panose="020B0503020204020204" pitchFamily="34" charset="0"/>
              </a:rPr>
              <a:t>Kirkbride JB, </a:t>
            </a:r>
            <a:r>
              <a:rPr lang="en-GB" sz="1000" b="1" dirty="0" err="1">
                <a:latin typeface="Corbel" panose="020B0503020204020204" pitchFamily="34" charset="0"/>
              </a:rPr>
              <a:t>Errazuriz</a:t>
            </a:r>
            <a:r>
              <a:rPr lang="en-GB" sz="1000" b="1" dirty="0">
                <a:latin typeface="Corbel" panose="020B0503020204020204" pitchFamily="34" charset="0"/>
              </a:rPr>
              <a:t> A, Croudace TJ, Morgan C, Jackson D, Boydell J, Murray RM, Jones PB</a:t>
            </a:r>
            <a:r>
              <a:rPr lang="en-GB" sz="1000" dirty="0">
                <a:latin typeface="Corbel" panose="020B0503020204020204" pitchFamily="34" charset="0"/>
              </a:rPr>
              <a:t> (2012) Incidence of schizophrenia and other psychoses in England, 1950-2009: A systematic review and meta-analyses. Public Library of Science </a:t>
            </a:r>
            <a:r>
              <a:rPr lang="en-GB" sz="1000" i="1" dirty="0" err="1">
                <a:latin typeface="Corbel" panose="020B0503020204020204" pitchFamily="34" charset="0"/>
              </a:rPr>
              <a:t>PLoS</a:t>
            </a:r>
            <a:r>
              <a:rPr lang="en-GB" sz="1000" i="1" dirty="0">
                <a:latin typeface="Corbel" panose="020B0503020204020204" pitchFamily="34" charset="0"/>
              </a:rPr>
              <a:t> ONE</a:t>
            </a:r>
            <a:r>
              <a:rPr lang="en-GB" sz="1000" dirty="0">
                <a:latin typeface="Corbel" panose="020B0503020204020204" pitchFamily="34" charset="0"/>
              </a:rPr>
              <a:t> </a:t>
            </a:r>
            <a:r>
              <a:rPr lang="en-GB" sz="1000" b="1" dirty="0">
                <a:latin typeface="Corbel" panose="020B0503020204020204" pitchFamily="34" charset="0"/>
              </a:rPr>
              <a:t>7</a:t>
            </a:r>
            <a:r>
              <a:rPr lang="en-GB" sz="1000" dirty="0">
                <a:latin typeface="Corbel" panose="020B0503020204020204" pitchFamily="34" charset="0"/>
              </a:rPr>
              <a:t>, e31660.</a:t>
            </a:r>
          </a:p>
          <a:p>
            <a:r>
              <a:rPr lang="en-GB" sz="1000" b="1" dirty="0">
                <a:latin typeface="Corbel" panose="020B0503020204020204" pitchFamily="34" charset="0"/>
              </a:rPr>
              <a:t>Kirkbride JB, Fearon P, Morgan C, Dazzan P, Morgan K, Tarrant J, Lloyd T, Holloway J, Hutchinson G, </a:t>
            </a:r>
            <a:r>
              <a:rPr lang="en-GB" sz="1000" b="1" dirty="0" err="1">
                <a:latin typeface="Corbel" panose="020B0503020204020204" pitchFamily="34" charset="0"/>
              </a:rPr>
              <a:t>Leff</a:t>
            </a:r>
            <a:r>
              <a:rPr lang="en-GB" sz="1000" b="1" dirty="0">
                <a:latin typeface="Corbel" panose="020B0503020204020204" pitchFamily="34" charset="0"/>
              </a:rPr>
              <a:t> JP, Mallett RM, Harrison GL, Murray RM, Jones PB</a:t>
            </a:r>
            <a:r>
              <a:rPr lang="en-GB" sz="1000" dirty="0">
                <a:latin typeface="Corbel" panose="020B0503020204020204" pitchFamily="34" charset="0"/>
              </a:rPr>
              <a:t> (2006) Heterogeneity in incidence rates of schizophrenia and other psychotic syndromes: findings from the 3-center </a:t>
            </a:r>
            <a:r>
              <a:rPr lang="en-GB" sz="1000" dirty="0" err="1">
                <a:latin typeface="Corbel" panose="020B0503020204020204" pitchFamily="34" charset="0"/>
              </a:rPr>
              <a:t>AeSOP</a:t>
            </a:r>
            <a:r>
              <a:rPr lang="en-GB" sz="1000" dirty="0">
                <a:latin typeface="Corbel" panose="020B0503020204020204" pitchFamily="34" charset="0"/>
              </a:rPr>
              <a:t> study. </a:t>
            </a:r>
            <a:r>
              <a:rPr lang="en-GB" sz="1000" i="1" dirty="0">
                <a:latin typeface="Corbel" panose="020B0503020204020204" pitchFamily="34" charset="0"/>
              </a:rPr>
              <a:t>Archives of general psychiatry</a:t>
            </a:r>
            <a:r>
              <a:rPr lang="en-GB" sz="1000" dirty="0">
                <a:latin typeface="Corbel" panose="020B0503020204020204" pitchFamily="34" charset="0"/>
              </a:rPr>
              <a:t> </a:t>
            </a:r>
            <a:r>
              <a:rPr lang="en-GB" sz="1000" b="1" dirty="0">
                <a:latin typeface="Corbel" panose="020B0503020204020204" pitchFamily="34" charset="0"/>
              </a:rPr>
              <a:t>63</a:t>
            </a:r>
            <a:r>
              <a:rPr lang="en-GB" sz="1000" dirty="0">
                <a:latin typeface="Corbel" panose="020B0503020204020204" pitchFamily="34" charset="0"/>
              </a:rPr>
              <a:t>, 250–258.</a:t>
            </a:r>
          </a:p>
          <a:p>
            <a:r>
              <a:rPr lang="en-GB" sz="1000" b="1" dirty="0">
                <a:latin typeface="Corbel" panose="020B0503020204020204" pitchFamily="34" charset="0"/>
              </a:rPr>
              <a:t>Kirkbride JB, Hameed Y, </a:t>
            </a:r>
            <a:r>
              <a:rPr lang="en-GB" sz="1000" b="1" dirty="0" err="1">
                <a:latin typeface="Corbel" panose="020B0503020204020204" pitchFamily="34" charset="0"/>
              </a:rPr>
              <a:t>Ankireddypalli</a:t>
            </a:r>
            <a:r>
              <a:rPr lang="en-GB" sz="1000" b="1" dirty="0">
                <a:latin typeface="Corbel" panose="020B0503020204020204" pitchFamily="34" charset="0"/>
              </a:rPr>
              <a:t> G, Ioannidis K, Crane CM, Nasir M, </a:t>
            </a:r>
            <a:r>
              <a:rPr lang="en-GB" sz="1000" b="1" dirty="0" err="1">
                <a:latin typeface="Corbel" panose="020B0503020204020204" pitchFamily="34" charset="0"/>
              </a:rPr>
              <a:t>Kabacs</a:t>
            </a:r>
            <a:r>
              <a:rPr lang="en-GB" sz="1000" b="1" dirty="0">
                <a:latin typeface="Corbel" panose="020B0503020204020204" pitchFamily="34" charset="0"/>
              </a:rPr>
              <a:t> N, Metastasio A, Jenkins O, </a:t>
            </a:r>
            <a:r>
              <a:rPr lang="en-GB" sz="1000" b="1" dirty="0" err="1">
                <a:latin typeface="Corbel" panose="020B0503020204020204" pitchFamily="34" charset="0"/>
              </a:rPr>
              <a:t>Espandian</a:t>
            </a:r>
            <a:r>
              <a:rPr lang="en-GB" sz="1000" b="1" dirty="0">
                <a:latin typeface="Corbel" panose="020B0503020204020204" pitchFamily="34" charset="0"/>
              </a:rPr>
              <a:t> A, </a:t>
            </a:r>
            <a:r>
              <a:rPr lang="en-GB" sz="1000" b="1" dirty="0" err="1">
                <a:latin typeface="Corbel" panose="020B0503020204020204" pitchFamily="34" charset="0"/>
              </a:rPr>
              <a:t>Spyridi</a:t>
            </a:r>
            <a:r>
              <a:rPr lang="en-GB" sz="1000" b="1" dirty="0">
                <a:latin typeface="Corbel" panose="020B0503020204020204" pitchFamily="34" charset="0"/>
              </a:rPr>
              <a:t> S, </a:t>
            </a:r>
            <a:r>
              <a:rPr lang="en-GB" sz="1000" b="1" dirty="0" err="1">
                <a:latin typeface="Corbel" panose="020B0503020204020204" pitchFamily="34" charset="0"/>
              </a:rPr>
              <a:t>Ralevic</a:t>
            </a:r>
            <a:r>
              <a:rPr lang="en-GB" sz="1000" b="1" dirty="0">
                <a:latin typeface="Corbel" panose="020B0503020204020204" pitchFamily="34" charset="0"/>
              </a:rPr>
              <a:t> D, </a:t>
            </a:r>
            <a:r>
              <a:rPr lang="en-GB" sz="1000" b="1" dirty="0" err="1">
                <a:latin typeface="Corbel" panose="020B0503020204020204" pitchFamily="34" charset="0"/>
              </a:rPr>
              <a:t>Siddabattuni</a:t>
            </a:r>
            <a:r>
              <a:rPr lang="en-GB" sz="1000" b="1" dirty="0">
                <a:latin typeface="Corbel" panose="020B0503020204020204" pitchFamily="34" charset="0"/>
              </a:rPr>
              <a:t> S, Walden B, Adeoye A, Perez J, Jones PB</a:t>
            </a:r>
            <a:r>
              <a:rPr lang="en-GB" sz="1000" dirty="0">
                <a:latin typeface="Corbel" panose="020B0503020204020204" pitchFamily="34" charset="0"/>
              </a:rPr>
              <a:t> (2017) The Epidemiology of First-Episode Psychosis in Early Intervention in Psychosis Services: Findings From the Social Epidemiology of Psychoses in East Anglia [SEPEA] Study. </a:t>
            </a:r>
            <a:r>
              <a:rPr lang="en-GB" sz="1000" i="1" dirty="0">
                <a:latin typeface="Corbel" panose="020B0503020204020204" pitchFamily="34" charset="0"/>
              </a:rPr>
              <a:t>American Journal of Psychiatry</a:t>
            </a:r>
            <a:r>
              <a:rPr lang="en-GB" sz="1000" dirty="0">
                <a:latin typeface="Corbel" panose="020B0503020204020204" pitchFamily="34" charset="0"/>
              </a:rPr>
              <a:t> </a:t>
            </a:r>
            <a:r>
              <a:rPr lang="en-GB" sz="1000" b="1" dirty="0">
                <a:latin typeface="Corbel" panose="020B0503020204020204" pitchFamily="34" charset="0"/>
              </a:rPr>
              <a:t>174</a:t>
            </a:r>
            <a:r>
              <a:rPr lang="en-GB" sz="1000" dirty="0">
                <a:latin typeface="Corbel" panose="020B0503020204020204" pitchFamily="34" charset="0"/>
              </a:rPr>
              <a:t>, 143–153.</a:t>
            </a:r>
          </a:p>
          <a:p>
            <a:r>
              <a:rPr lang="en-GB" sz="1000" b="1" dirty="0">
                <a:latin typeface="Corbel" panose="020B0503020204020204" pitchFamily="34" charset="0"/>
              </a:rPr>
              <a:t>Lewis G, David A, </a:t>
            </a:r>
            <a:r>
              <a:rPr lang="en-GB" sz="1000" b="1" dirty="0" err="1">
                <a:latin typeface="Corbel" panose="020B0503020204020204" pitchFamily="34" charset="0"/>
              </a:rPr>
              <a:t>Andréassson</a:t>
            </a:r>
            <a:r>
              <a:rPr lang="en-GB" sz="1000" b="1" dirty="0">
                <a:latin typeface="Corbel" panose="020B0503020204020204" pitchFamily="34" charset="0"/>
              </a:rPr>
              <a:t> S, </a:t>
            </a:r>
            <a:r>
              <a:rPr lang="en-GB" sz="1000" b="1" dirty="0" err="1">
                <a:latin typeface="Corbel" panose="020B0503020204020204" pitchFamily="34" charset="0"/>
              </a:rPr>
              <a:t>Allebeck</a:t>
            </a:r>
            <a:r>
              <a:rPr lang="en-GB" sz="1000" b="1" dirty="0">
                <a:latin typeface="Corbel" panose="020B0503020204020204" pitchFamily="34" charset="0"/>
              </a:rPr>
              <a:t> P, </a:t>
            </a:r>
            <a:r>
              <a:rPr lang="en-GB" sz="1000" b="1" dirty="0" err="1">
                <a:latin typeface="Corbel" panose="020B0503020204020204" pitchFamily="34" charset="0"/>
              </a:rPr>
              <a:t>Andreasson</a:t>
            </a:r>
            <a:r>
              <a:rPr lang="en-GB" sz="1000" b="1" dirty="0">
                <a:latin typeface="Corbel" panose="020B0503020204020204" pitchFamily="34" charset="0"/>
              </a:rPr>
              <a:t> S, </a:t>
            </a:r>
            <a:r>
              <a:rPr lang="en-GB" sz="1000" b="1" dirty="0" err="1">
                <a:latin typeface="Corbel" panose="020B0503020204020204" pitchFamily="34" charset="0"/>
              </a:rPr>
              <a:t>Allebeck</a:t>
            </a:r>
            <a:r>
              <a:rPr lang="en-GB" sz="1000" b="1" dirty="0">
                <a:latin typeface="Corbel" panose="020B0503020204020204" pitchFamily="34" charset="0"/>
              </a:rPr>
              <a:t> P</a:t>
            </a:r>
            <a:r>
              <a:rPr lang="en-GB" sz="1000" dirty="0">
                <a:latin typeface="Corbel" panose="020B0503020204020204" pitchFamily="34" charset="0"/>
              </a:rPr>
              <a:t> (1992) Schizophrenia and city life. </a:t>
            </a:r>
            <a:r>
              <a:rPr lang="en-GB" sz="1000" i="1" dirty="0">
                <a:latin typeface="Corbel" panose="020B0503020204020204" pitchFamily="34" charset="0"/>
              </a:rPr>
              <a:t>Lancet</a:t>
            </a:r>
            <a:r>
              <a:rPr lang="en-GB" sz="1000" dirty="0">
                <a:latin typeface="Corbel" panose="020B0503020204020204" pitchFamily="34" charset="0"/>
              </a:rPr>
              <a:t> </a:t>
            </a:r>
            <a:r>
              <a:rPr lang="en-GB" sz="1000" b="1" dirty="0">
                <a:latin typeface="Corbel" panose="020B0503020204020204" pitchFamily="34" charset="0"/>
              </a:rPr>
              <a:t>340</a:t>
            </a:r>
            <a:r>
              <a:rPr lang="en-GB" sz="1000" dirty="0">
                <a:latin typeface="Corbel" panose="020B0503020204020204" pitchFamily="34" charset="0"/>
              </a:rPr>
              <a:t>, 137–140.</a:t>
            </a:r>
          </a:p>
          <a:p>
            <a:r>
              <a:rPr lang="en-GB" sz="1000" b="1" dirty="0">
                <a:latin typeface="Corbel" panose="020B0503020204020204" pitchFamily="34" charset="0"/>
              </a:rPr>
              <a:t>Moore THM, Zammit S, </a:t>
            </a:r>
            <a:r>
              <a:rPr lang="en-GB" sz="1000" b="1" dirty="0" err="1">
                <a:latin typeface="Corbel" panose="020B0503020204020204" pitchFamily="34" charset="0"/>
              </a:rPr>
              <a:t>Lingford</a:t>
            </a:r>
            <a:r>
              <a:rPr lang="en-GB" sz="1000" b="1" dirty="0">
                <a:latin typeface="Corbel" panose="020B0503020204020204" pitchFamily="34" charset="0"/>
              </a:rPr>
              <a:t>-Hughes A, Barnes TRE, Jones PB, Burke M, Lewis G</a:t>
            </a:r>
            <a:r>
              <a:rPr lang="en-GB" sz="1000" dirty="0">
                <a:latin typeface="Corbel" panose="020B0503020204020204" pitchFamily="34" charset="0"/>
              </a:rPr>
              <a:t> (2007) Cannabis use and risk of psychotic or affective mental health outcomes: a systematic review. </a:t>
            </a:r>
            <a:r>
              <a:rPr lang="en-GB" sz="1000" i="1" dirty="0">
                <a:latin typeface="Corbel" panose="020B0503020204020204" pitchFamily="34" charset="0"/>
              </a:rPr>
              <a:t>The Lancet</a:t>
            </a:r>
            <a:r>
              <a:rPr lang="en-GB" sz="1000" dirty="0">
                <a:latin typeface="Corbel" panose="020B0503020204020204" pitchFamily="34" charset="0"/>
              </a:rPr>
              <a:t> </a:t>
            </a:r>
            <a:r>
              <a:rPr lang="en-GB" sz="1000" b="1" dirty="0">
                <a:latin typeface="Corbel" panose="020B0503020204020204" pitchFamily="34" charset="0"/>
              </a:rPr>
              <a:t>370</a:t>
            </a:r>
            <a:r>
              <a:rPr lang="en-GB" sz="1000" dirty="0">
                <a:latin typeface="Corbel" panose="020B0503020204020204" pitchFamily="34" charset="0"/>
              </a:rPr>
              <a:t>, 319–328.</a:t>
            </a:r>
          </a:p>
          <a:p>
            <a:r>
              <a:rPr lang="en-GB" sz="1000" b="1" dirty="0">
                <a:latin typeface="Corbel" panose="020B0503020204020204" pitchFamily="34" charset="0"/>
              </a:rPr>
              <a:t>Mortensen PB, Pedersen CB, </a:t>
            </a:r>
            <a:r>
              <a:rPr lang="en-GB" sz="1000" b="1" dirty="0" err="1">
                <a:latin typeface="Corbel" panose="020B0503020204020204" pitchFamily="34" charset="0"/>
              </a:rPr>
              <a:t>Westergaard</a:t>
            </a:r>
            <a:r>
              <a:rPr lang="en-GB" sz="1000" b="1" dirty="0">
                <a:latin typeface="Corbel" panose="020B0503020204020204" pitchFamily="34" charset="0"/>
              </a:rPr>
              <a:t> T, </a:t>
            </a:r>
            <a:r>
              <a:rPr lang="en-GB" sz="1000" b="1" dirty="0" err="1">
                <a:latin typeface="Corbel" panose="020B0503020204020204" pitchFamily="34" charset="0"/>
              </a:rPr>
              <a:t>Wohlfahrt</a:t>
            </a:r>
            <a:r>
              <a:rPr lang="en-GB" sz="1000" b="1" dirty="0">
                <a:latin typeface="Corbel" panose="020B0503020204020204" pitchFamily="34" charset="0"/>
              </a:rPr>
              <a:t> J, Ewald H, Mors O, Andersen PK, </a:t>
            </a:r>
            <a:r>
              <a:rPr lang="en-GB" sz="1000" b="1" dirty="0" err="1">
                <a:latin typeface="Corbel" panose="020B0503020204020204" pitchFamily="34" charset="0"/>
              </a:rPr>
              <a:t>Melbye</a:t>
            </a:r>
            <a:r>
              <a:rPr lang="en-GB" sz="1000" b="1" dirty="0">
                <a:latin typeface="Corbel" panose="020B0503020204020204" pitchFamily="34" charset="0"/>
              </a:rPr>
              <a:t> M</a:t>
            </a:r>
            <a:r>
              <a:rPr lang="en-GB" sz="1000" dirty="0">
                <a:latin typeface="Corbel" panose="020B0503020204020204" pitchFamily="34" charset="0"/>
              </a:rPr>
              <a:t> (1999) Effects of Family History and Place and Season of Birth on the Risk of Schizophrenia.  Massachusetts Medical Society  </a:t>
            </a:r>
            <a:r>
              <a:rPr lang="en-GB" sz="1000" i="1" dirty="0">
                <a:latin typeface="Corbel" panose="020B0503020204020204" pitchFamily="34" charset="0"/>
              </a:rPr>
              <a:t>New England Journal of Medicine</a:t>
            </a:r>
            <a:r>
              <a:rPr lang="en-GB" sz="1000" dirty="0">
                <a:latin typeface="Corbel" panose="020B0503020204020204" pitchFamily="34" charset="0"/>
              </a:rPr>
              <a:t> </a:t>
            </a:r>
            <a:r>
              <a:rPr lang="en-GB" sz="1000" b="1" dirty="0">
                <a:latin typeface="Corbel" panose="020B0503020204020204" pitchFamily="34" charset="0"/>
              </a:rPr>
              <a:t>340</a:t>
            </a:r>
            <a:r>
              <a:rPr lang="en-GB" sz="1000" dirty="0">
                <a:latin typeface="Corbel" panose="020B0503020204020204" pitchFamily="34" charset="0"/>
              </a:rPr>
              <a:t>, 603–608.</a:t>
            </a:r>
          </a:p>
          <a:p>
            <a:r>
              <a:rPr lang="en-GB" sz="1000" b="1" dirty="0">
                <a:latin typeface="Corbel" panose="020B0503020204020204" pitchFamily="34" charset="0"/>
              </a:rPr>
              <a:t>NHS England, the National Collaborating Centre for Mental Health, National Institute for Health and Care Excellence</a:t>
            </a:r>
            <a:r>
              <a:rPr lang="en-GB" sz="1000" dirty="0">
                <a:latin typeface="Corbel" panose="020B0503020204020204" pitchFamily="34" charset="0"/>
              </a:rPr>
              <a:t> (2016) </a:t>
            </a:r>
            <a:r>
              <a:rPr lang="en-GB" sz="1000" i="1" dirty="0">
                <a:latin typeface="Corbel" panose="020B0503020204020204" pitchFamily="34" charset="0"/>
              </a:rPr>
              <a:t>Implementing the Early Intervention in Psychosis Access and Waiting Time Standard: Guidance</a:t>
            </a:r>
            <a:r>
              <a:rPr lang="en-GB" sz="1000" dirty="0">
                <a:latin typeface="Corbel" panose="020B0503020204020204" pitchFamily="34" charset="0"/>
              </a:rPr>
              <a:t>. Available at: https://www.england.nhs.uk/mentalhealth/wp-content/uploads/sites/29/2016/04/eip-guidance.pdf.</a:t>
            </a:r>
          </a:p>
          <a:p>
            <a:r>
              <a:rPr lang="en-GB" sz="1000" b="1" dirty="0">
                <a:latin typeface="Corbel" panose="020B0503020204020204" pitchFamily="34" charset="0"/>
              </a:rPr>
              <a:t>O’Donoghue B, Roche E, Lane A</a:t>
            </a:r>
            <a:r>
              <a:rPr lang="en-GB" sz="1000" dirty="0">
                <a:latin typeface="Corbel" panose="020B0503020204020204" pitchFamily="34" charset="0"/>
              </a:rPr>
              <a:t> (2016) Neighbourhood level social deprivation and the risk of psychotic disorders: a systematic review. </a:t>
            </a:r>
            <a:r>
              <a:rPr lang="en-GB" sz="1000" i="1" dirty="0">
                <a:latin typeface="Corbel" panose="020B0503020204020204" pitchFamily="34" charset="0"/>
              </a:rPr>
              <a:t>Social Psychiatry and Psychiatric Epidemiology</a:t>
            </a:r>
            <a:r>
              <a:rPr lang="en-GB" sz="1000" dirty="0">
                <a:latin typeface="Corbel" panose="020B0503020204020204" pitchFamily="34" charset="0"/>
              </a:rPr>
              <a:t> </a:t>
            </a:r>
            <a:r>
              <a:rPr lang="en-GB" sz="1000" b="1" dirty="0">
                <a:latin typeface="Corbel" panose="020B0503020204020204" pitchFamily="34" charset="0"/>
              </a:rPr>
              <a:t>51</a:t>
            </a:r>
            <a:r>
              <a:rPr lang="en-GB" sz="1000" dirty="0">
                <a:latin typeface="Corbel" panose="020B0503020204020204" pitchFamily="34" charset="0"/>
              </a:rPr>
              <a:t>, 941–950.</a:t>
            </a:r>
          </a:p>
          <a:p>
            <a:r>
              <a:rPr lang="en-GB" sz="1000" b="1" dirty="0">
                <a:latin typeface="Corbel" panose="020B0503020204020204" pitchFamily="34" charset="0"/>
              </a:rPr>
              <a:t>Richardson L, Hameed Y, Perez J, Jones PB, Kirkbride JB</a:t>
            </a:r>
            <a:r>
              <a:rPr lang="en-GB" sz="1000" dirty="0">
                <a:latin typeface="Corbel" panose="020B0503020204020204" pitchFamily="34" charset="0"/>
              </a:rPr>
              <a:t> (2018) Association of environment with the risk of developing psychotic disorders in rural populations: Findings from the Social Epidemiology of Psychoses in East Anglia study. </a:t>
            </a:r>
            <a:r>
              <a:rPr lang="en-GB" sz="1000" i="1" dirty="0">
                <a:latin typeface="Corbel" panose="020B0503020204020204" pitchFamily="34" charset="0"/>
              </a:rPr>
              <a:t>JAMA Psychiatry</a:t>
            </a:r>
            <a:r>
              <a:rPr lang="en-GB" sz="1000" dirty="0">
                <a:latin typeface="Corbel" panose="020B0503020204020204" pitchFamily="34" charset="0"/>
              </a:rPr>
              <a:t> </a:t>
            </a:r>
            <a:r>
              <a:rPr lang="en-GB" sz="1000" b="1" dirty="0">
                <a:latin typeface="Corbel" panose="020B0503020204020204" pitchFamily="34" charset="0"/>
              </a:rPr>
              <a:t>75</a:t>
            </a:r>
            <a:r>
              <a:rPr lang="en-GB" sz="1000" dirty="0">
                <a:latin typeface="Corbel" panose="020B0503020204020204" pitchFamily="34" charset="0"/>
              </a:rPr>
              <a:t>, 75–83.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DBD76-D0CC-409A-8133-211573816A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E4CEE-7DC5-423B-9FE4-171159913B64}" type="slidenum">
              <a:rPr lang="en-US" smtClean="0"/>
              <a:t>24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EC1D4F-17CE-43D7-B8BD-3E3B30E5C507}"/>
              </a:ext>
            </a:extLst>
          </p:cNvPr>
          <p:cNvSpPr txBox="1"/>
          <p:nvPr/>
        </p:nvSpPr>
        <p:spPr>
          <a:xfrm>
            <a:off x="0" y="6606650"/>
            <a:ext cx="22637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oper Hewitt Book" pitchFamily="2" charset="0"/>
                <a:ea typeface="Cooper Hewitt Book" pitchFamily="2" charset="0"/>
              </a:rPr>
              <a:t>McDonald et al (2021) Br. J Psychiatry, In press</a:t>
            </a:r>
          </a:p>
        </p:txBody>
      </p:sp>
    </p:spTree>
    <p:extLst>
      <p:ext uri="{BB962C8B-B14F-4D97-AF65-F5344CB8AC3E}">
        <p14:creationId xmlns:p14="http://schemas.microsoft.com/office/powerpoint/2010/main" val="243586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Migration pic" descr="George Rodger / Magnum ">
            <a:extLst>
              <a:ext uri="{FF2B5EF4-FFF2-40B4-BE49-F238E27FC236}">
                <a16:creationId xmlns:a16="http://schemas.microsoft.com/office/drawing/2014/main" id="{B16CE5BB-23E2-46F8-A071-0D43A4720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1502" y="3434852"/>
            <a:ext cx="4907409" cy="34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nequality" descr="Related image">
            <a:extLst>
              <a:ext uri="{FF2B5EF4-FFF2-40B4-BE49-F238E27FC236}">
                <a16:creationId xmlns:a16="http://schemas.microsoft.com/office/drawing/2014/main" id="{D3FFED38-1B24-4BAD-AABB-6A3E33C1A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5409" y="0"/>
            <a:ext cx="6123770" cy="34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NYC rain">
            <a:extLst>
              <a:ext uri="{FF2B5EF4-FFF2-40B4-BE49-F238E27FC236}">
                <a16:creationId xmlns:a16="http://schemas.microsoft.com/office/drawing/2014/main" id="{F1B07477-95E2-4C45-9614-FA76602728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4575728" cy="3430800"/>
          </a:xfrm>
          <a:prstGeom prst="rect">
            <a:avLst/>
          </a:prstGeom>
        </p:spPr>
      </p:pic>
      <p:grpSp>
        <p:nvGrpSpPr>
          <p:cNvPr id="24" name="Resi mobility pic">
            <a:extLst>
              <a:ext uri="{FF2B5EF4-FFF2-40B4-BE49-F238E27FC236}">
                <a16:creationId xmlns:a16="http://schemas.microsoft.com/office/drawing/2014/main" id="{D60A35A6-2569-40DD-8884-9C4B36011000}"/>
              </a:ext>
            </a:extLst>
          </p:cNvPr>
          <p:cNvGrpSpPr/>
          <p:nvPr/>
        </p:nvGrpSpPr>
        <p:grpSpPr>
          <a:xfrm>
            <a:off x="1864" y="3429000"/>
            <a:ext cx="4572000" cy="3430800"/>
            <a:chOff x="100" y="3679471"/>
            <a:chExt cx="4572000" cy="3182948"/>
          </a:xfrm>
        </p:grpSpPr>
        <p:pic>
          <p:nvPicPr>
            <p:cNvPr id="25" name="Picture 2" descr="https://www.cbs7.com/content/news/Mobile-home-left-to-rot-alongside-busy-highway--489072901.html">
              <a:extLst>
                <a:ext uri="{FF2B5EF4-FFF2-40B4-BE49-F238E27FC236}">
                  <a16:creationId xmlns:a16="http://schemas.microsoft.com/office/drawing/2014/main" id="{1B2FA8CE-56D8-4AE2-B78B-629A2E8F08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" y="4290669"/>
              <a:ext cx="4572000" cy="2571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116C600-6BB5-4F5F-8970-F1B5E023A446}"/>
                </a:ext>
              </a:extLst>
            </p:cNvPr>
            <p:cNvSpPr/>
            <p:nvPr/>
          </p:nvSpPr>
          <p:spPr>
            <a:xfrm>
              <a:off x="100" y="3679471"/>
              <a:ext cx="4572000" cy="612000"/>
            </a:xfrm>
            <a:prstGeom prst="rect">
              <a:avLst/>
            </a:prstGeom>
            <a:solidFill>
              <a:srgbClr val="D8D9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Ethnic inegration text">
            <a:extLst>
              <a:ext uri="{FF2B5EF4-FFF2-40B4-BE49-F238E27FC236}">
                <a16:creationId xmlns:a16="http://schemas.microsoft.com/office/drawing/2014/main" id="{CCA9B4BE-A624-4581-89F6-1FFA605B0D7E}"/>
              </a:ext>
            </a:extLst>
          </p:cNvPr>
          <p:cNvSpPr/>
          <p:nvPr/>
        </p:nvSpPr>
        <p:spPr>
          <a:xfrm rot="2379454">
            <a:off x="5824455" y="4617732"/>
            <a:ext cx="1104421" cy="9073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325027"/>
              </a:avLst>
            </a:prstTxWarp>
            <a:spAutoFit/>
          </a:bodyPr>
          <a:lstStyle/>
          <a:p>
            <a:pPr algn="ctr"/>
            <a:r>
              <a:rPr lang="en-U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0000"/>
                </a:highlight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0000"/>
                </a:highlight>
                <a:latin typeface="Gadugi" panose="020B0502040204020203" pitchFamily="34" charset="0"/>
                <a:ea typeface="Gadugi" panose="020B0502040204020203" pitchFamily="34" charset="0"/>
              </a:rPr>
              <a:t>ETHNICITY &amp; MIGRATION</a:t>
            </a:r>
            <a:r>
              <a:rPr lang="en-U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0000"/>
                </a:highlight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</a:p>
        </p:txBody>
      </p:sp>
      <p:sp>
        <p:nvSpPr>
          <p:cNvPr id="32" name="Residential mobility text">
            <a:extLst>
              <a:ext uri="{FF2B5EF4-FFF2-40B4-BE49-F238E27FC236}">
                <a16:creationId xmlns:a16="http://schemas.microsoft.com/office/drawing/2014/main" id="{7EDB9E62-4AFD-4A36-8DEB-501ADA27E18D}"/>
              </a:ext>
            </a:extLst>
          </p:cNvPr>
          <p:cNvSpPr/>
          <p:nvPr/>
        </p:nvSpPr>
        <p:spPr>
          <a:xfrm rot="2379454">
            <a:off x="1511139" y="4081984"/>
            <a:ext cx="1202004" cy="9073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325027"/>
              </a:avLst>
            </a:prstTxWarp>
            <a:spAutoFit/>
          </a:bodyPr>
          <a:lstStyle/>
          <a:p>
            <a:pPr algn="ctr"/>
            <a:r>
              <a:rPr lang="en-U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0000"/>
                </a:highlight>
                <a:latin typeface="Gadugi" panose="020B0502040204020203" pitchFamily="34" charset="0"/>
                <a:ea typeface="Gadugi" panose="020B0502040204020203" pitchFamily="34" charset="0"/>
              </a:rPr>
              <a:t>--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0000"/>
                </a:highlight>
                <a:latin typeface="Gadugi" panose="020B0502040204020203" pitchFamily="34" charset="0"/>
                <a:ea typeface="Gadugi" panose="020B0502040204020203" pitchFamily="34" charset="0"/>
              </a:rPr>
              <a:t>DEPRIVATION</a:t>
            </a:r>
            <a:r>
              <a:rPr lang="en-U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0000"/>
                </a:highlight>
                <a:latin typeface="Gadugi" panose="020B0502040204020203" pitchFamily="34" charset="0"/>
                <a:ea typeface="Gadugi" panose="020B0502040204020203" pitchFamily="34" charset="0"/>
              </a:rPr>
              <a:t>--</a:t>
            </a:r>
          </a:p>
        </p:txBody>
      </p:sp>
      <p:sp>
        <p:nvSpPr>
          <p:cNvPr id="33" name="Refugee text">
            <a:extLst>
              <a:ext uri="{FF2B5EF4-FFF2-40B4-BE49-F238E27FC236}">
                <a16:creationId xmlns:a16="http://schemas.microsoft.com/office/drawing/2014/main" id="{E9CE5643-9B5C-45A1-AD83-D69FF52ADF61}"/>
              </a:ext>
            </a:extLst>
          </p:cNvPr>
          <p:cNvSpPr/>
          <p:nvPr/>
        </p:nvSpPr>
        <p:spPr>
          <a:xfrm rot="3829104">
            <a:off x="6641953" y="1308383"/>
            <a:ext cx="898762" cy="6435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2179637"/>
              </a:avLst>
            </a:prstTxWarp>
            <a:spAutoFit/>
          </a:bodyPr>
          <a:lstStyle/>
          <a:p>
            <a:pPr algn="ctr"/>
            <a:r>
              <a:rPr lang="en-U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0000"/>
                </a:highlight>
                <a:latin typeface="Gadugi" panose="020B0502040204020203" pitchFamily="34" charset="0"/>
                <a:ea typeface="Gadugi" panose="020B0502040204020203" pitchFamily="34" charset="0"/>
              </a:rPr>
              <a:t>- 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0000"/>
                </a:highlight>
                <a:latin typeface="Gadugi" panose="020B0502040204020203" pitchFamily="34" charset="0"/>
                <a:ea typeface="Gadugi" panose="020B0502040204020203" pitchFamily="34" charset="0"/>
              </a:rPr>
              <a:t>FRAGMENTATION</a:t>
            </a:r>
            <a:r>
              <a:rPr lang="en-U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0000"/>
                </a:highlight>
                <a:latin typeface="Gadugi" panose="020B0502040204020203" pitchFamily="34" charset="0"/>
                <a:ea typeface="Gadugi" panose="020B0502040204020203" pitchFamily="34" charset="0"/>
              </a:rPr>
              <a:t>O</a:t>
            </a:r>
          </a:p>
        </p:txBody>
      </p:sp>
      <p:sp>
        <p:nvSpPr>
          <p:cNvPr id="34" name="Age at migration text">
            <a:extLst>
              <a:ext uri="{FF2B5EF4-FFF2-40B4-BE49-F238E27FC236}">
                <a16:creationId xmlns:a16="http://schemas.microsoft.com/office/drawing/2014/main" id="{D9655B31-83ED-4BC2-9F7F-D7DE6C89D6FE}"/>
              </a:ext>
            </a:extLst>
          </p:cNvPr>
          <p:cNvSpPr/>
          <p:nvPr/>
        </p:nvSpPr>
        <p:spPr>
          <a:xfrm rot="18168463">
            <a:off x="610549" y="971152"/>
            <a:ext cx="898762" cy="6435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0000"/>
                </a:highlight>
                <a:latin typeface="Gadugi" panose="020B0502040204020203" pitchFamily="34" charset="0"/>
                <a:ea typeface="Gadugi" panose="020B0502040204020203" pitchFamily="34" charset="0"/>
              </a:rPr>
              <a:t>- 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0000"/>
                </a:highlight>
                <a:latin typeface="Gadugi" panose="020B0502040204020203" pitchFamily="34" charset="0"/>
                <a:ea typeface="Gadugi" panose="020B0502040204020203" pitchFamily="34" charset="0"/>
              </a:rPr>
              <a:t>URBANICITY</a:t>
            </a:r>
            <a:r>
              <a:rPr lang="en-U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0000"/>
                </a:highlight>
                <a:latin typeface="Gadugi" panose="020B0502040204020203" pitchFamily="34" charset="0"/>
                <a:ea typeface="Gadugi" panose="020B0502040204020203" pitchFamily="34" charset="0"/>
              </a:rPr>
              <a:t> - -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FC4133A-E5CB-4C49-948F-BEA280A54553}"/>
              </a:ext>
            </a:extLst>
          </p:cNvPr>
          <p:cNvSpPr/>
          <p:nvPr/>
        </p:nvSpPr>
        <p:spPr>
          <a:xfrm>
            <a:off x="1874898" y="3928160"/>
            <a:ext cx="810000" cy="810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bg1">
                <a:alpha val="20000"/>
              </a:schemeClr>
            </a:glo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5CCEE76-39DC-46FB-8AB5-53DB4A89BD4C}"/>
              </a:ext>
            </a:extLst>
          </p:cNvPr>
          <p:cNvCxnSpPr>
            <a:cxnSpLocks/>
            <a:stCxn id="41" idx="4"/>
            <a:endCxn id="36" idx="0"/>
          </p:cNvCxnSpPr>
          <p:nvPr/>
        </p:nvCxnSpPr>
        <p:spPr>
          <a:xfrm>
            <a:off x="1262430" y="1841318"/>
            <a:ext cx="1017468" cy="2086842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  <a:effectLst>
            <a:glow rad="101600">
              <a:schemeClr val="bg1">
                <a:alpha val="20000"/>
              </a:schemeClr>
            </a:glo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DC64DFA-AE33-4C00-87C3-C95A29FCE337}"/>
              </a:ext>
            </a:extLst>
          </p:cNvPr>
          <p:cNvCxnSpPr>
            <a:cxnSpLocks/>
            <a:stCxn id="43" idx="5"/>
            <a:endCxn id="39" idx="1"/>
          </p:cNvCxnSpPr>
          <p:nvPr/>
        </p:nvCxnSpPr>
        <p:spPr>
          <a:xfrm flipH="1">
            <a:off x="6199315" y="2022106"/>
            <a:ext cx="977756" cy="2632177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  <a:effectLst>
            <a:glow rad="101600">
              <a:schemeClr val="bg1">
                <a:alpha val="20000"/>
              </a:schemeClr>
            </a:glo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4F6D22A8-624E-4310-B608-D0EF91F382FB}"/>
              </a:ext>
            </a:extLst>
          </p:cNvPr>
          <p:cNvSpPr/>
          <p:nvPr/>
        </p:nvSpPr>
        <p:spPr>
          <a:xfrm>
            <a:off x="6080693" y="4535661"/>
            <a:ext cx="810000" cy="810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bg1">
                <a:alpha val="20000"/>
              </a:schemeClr>
            </a:glo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C6C78F2-0224-4F79-AE8A-E4C9610E903B}"/>
              </a:ext>
            </a:extLst>
          </p:cNvPr>
          <p:cNvSpPr/>
          <p:nvPr/>
        </p:nvSpPr>
        <p:spPr>
          <a:xfrm>
            <a:off x="857430" y="1031318"/>
            <a:ext cx="810000" cy="810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bg1">
                <a:alpha val="20000"/>
              </a:schemeClr>
            </a:glo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D19F331-7FC0-49C3-96C0-CA7C58E5FC7C}"/>
              </a:ext>
            </a:extLst>
          </p:cNvPr>
          <p:cNvCxnSpPr>
            <a:cxnSpLocks/>
            <a:stCxn id="43" idx="3"/>
            <a:endCxn id="36" idx="6"/>
          </p:cNvCxnSpPr>
          <p:nvPr/>
        </p:nvCxnSpPr>
        <p:spPr>
          <a:xfrm flipH="1">
            <a:off x="2684898" y="2022106"/>
            <a:ext cx="3919417" cy="2311054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  <a:effectLst>
            <a:glow rad="127000">
              <a:schemeClr val="bg1">
                <a:alpha val="20000"/>
              </a:schemeClr>
            </a:glo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D64345CF-C41C-4370-874A-9E9CA30D780F}"/>
              </a:ext>
            </a:extLst>
          </p:cNvPr>
          <p:cNvSpPr/>
          <p:nvPr/>
        </p:nvSpPr>
        <p:spPr>
          <a:xfrm>
            <a:off x="6485693" y="1330728"/>
            <a:ext cx="810000" cy="810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bg1">
                <a:alpha val="20000"/>
              </a:schemeClr>
            </a:glo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7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22EA79-F80C-43AF-9211-33208B28C888}"/>
              </a:ext>
            </a:extLst>
          </p:cNvPr>
          <p:cNvSpPr/>
          <p:nvPr/>
        </p:nvSpPr>
        <p:spPr>
          <a:xfrm>
            <a:off x="251520" y="764704"/>
            <a:ext cx="24288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/>
              <a:t>Background</a:t>
            </a:r>
            <a:endParaRPr lang="en-GB" sz="3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0548CF-82AF-4610-A30E-D5165D1583AA}"/>
              </a:ext>
            </a:extLst>
          </p:cNvPr>
          <p:cNvSpPr/>
          <p:nvPr/>
        </p:nvSpPr>
        <p:spPr>
          <a:xfrm>
            <a:off x="611560" y="1484784"/>
            <a:ext cx="770485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orbel" panose="020B0503020204020204" pitchFamily="34" charset="0"/>
              </a:rPr>
              <a:t>Increased risk of psychotic disorders, by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orbel" panose="020B0503020204020204" pitchFamily="34" charset="0"/>
              </a:rPr>
              <a:t>Age (peak in 20s) and sex (higher for men)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orbel" panose="020B0503020204020204" pitchFamily="34" charset="0"/>
              </a:rPr>
              <a:t>Ethnicity (higher amongst several ethnic minority groups)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orbel" panose="020B0503020204020204" pitchFamily="34" charset="0"/>
              </a:rPr>
              <a:t>Deprivation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orbel" panose="020B0503020204020204" pitchFamily="34" charset="0"/>
              </a:rPr>
              <a:t>Population density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orbel" panose="020B0503020204020204" pitchFamily="34" charset="0"/>
              </a:rPr>
              <a:t>Social fragmentation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orbel" panose="020B0503020204020204" pitchFamily="34" charset="0"/>
              </a:rPr>
              <a:t>Cannabis use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1AAB2-1831-4174-98DB-7ABEA08125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27058-FA5D-4C30-B0A8-B1CDBD332F4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ferences 2">
            <a:extLst>
              <a:ext uri="{FF2B5EF4-FFF2-40B4-BE49-F238E27FC236}">
                <a16:creationId xmlns:a16="http://schemas.microsoft.com/office/drawing/2014/main" id="{3768C65F-1516-4263-8647-B131D4B8BDEB}"/>
              </a:ext>
            </a:extLst>
          </p:cNvPr>
          <p:cNvSpPr txBox="1"/>
          <p:nvPr/>
        </p:nvSpPr>
        <p:spPr>
          <a:xfrm>
            <a:off x="7110901" y="2640183"/>
            <a:ext cx="1824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latin typeface="Garamond" panose="02020404030301010803" pitchFamily="18" charset="0"/>
              </a:rPr>
              <a:t>[Kirkbride </a:t>
            </a:r>
            <a:r>
              <a:rPr lang="en-GB" sz="1200" i="1" dirty="0">
                <a:latin typeface="Garamond" panose="02020404030301010803" pitchFamily="18" charset="0"/>
              </a:rPr>
              <a:t>et al</a:t>
            </a:r>
            <a:r>
              <a:rPr lang="en-GB" sz="1200" dirty="0">
                <a:latin typeface="Garamond" panose="02020404030301010803" pitchFamily="18" charset="0"/>
              </a:rPr>
              <a:t>, 2006, 2012]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9" name="References 2">
            <a:extLst>
              <a:ext uri="{FF2B5EF4-FFF2-40B4-BE49-F238E27FC236}">
                <a16:creationId xmlns:a16="http://schemas.microsoft.com/office/drawing/2014/main" id="{6CF2EC53-1AC7-4327-9EC4-808A012E99EE}"/>
              </a:ext>
            </a:extLst>
          </p:cNvPr>
          <p:cNvSpPr txBox="1"/>
          <p:nvPr/>
        </p:nvSpPr>
        <p:spPr>
          <a:xfrm>
            <a:off x="5643897" y="3290500"/>
            <a:ext cx="32915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latin typeface="Garamond" panose="02020404030301010803" pitchFamily="18" charset="0"/>
              </a:rPr>
              <a:t>[Cantor-</a:t>
            </a:r>
            <a:r>
              <a:rPr lang="en-GB" sz="1200" dirty="0" err="1">
                <a:latin typeface="Garamond" panose="02020404030301010803" pitchFamily="18" charset="0"/>
              </a:rPr>
              <a:t>Graae</a:t>
            </a:r>
            <a:r>
              <a:rPr lang="en-GB" sz="1200" dirty="0">
                <a:latin typeface="Garamond" panose="02020404030301010803" pitchFamily="18" charset="0"/>
              </a:rPr>
              <a:t> &amp; Selten, 2005; Kirkbride </a:t>
            </a:r>
            <a:r>
              <a:rPr lang="en-GB" sz="1200" i="1" dirty="0">
                <a:latin typeface="Garamond" panose="02020404030301010803" pitchFamily="18" charset="0"/>
              </a:rPr>
              <a:t>et al</a:t>
            </a:r>
            <a:r>
              <a:rPr lang="en-GB" sz="1200" dirty="0">
                <a:latin typeface="Garamond" panose="02020404030301010803" pitchFamily="18" charset="0"/>
              </a:rPr>
              <a:t>, 2012]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0" name="References 2">
            <a:extLst>
              <a:ext uri="{FF2B5EF4-FFF2-40B4-BE49-F238E27FC236}">
                <a16:creationId xmlns:a16="http://schemas.microsoft.com/office/drawing/2014/main" id="{DA1B4E1F-DA53-4C72-A83A-BB38623646CB}"/>
              </a:ext>
            </a:extLst>
          </p:cNvPr>
          <p:cNvSpPr txBox="1"/>
          <p:nvPr/>
        </p:nvSpPr>
        <p:spPr>
          <a:xfrm>
            <a:off x="5987196" y="3954007"/>
            <a:ext cx="2948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latin typeface="Garamond" panose="02020404030301010803" pitchFamily="18" charset="0"/>
              </a:rPr>
              <a:t>[O’Donoghue </a:t>
            </a:r>
            <a:r>
              <a:rPr lang="en-GB" sz="1200" i="1" dirty="0">
                <a:latin typeface="Garamond" panose="02020404030301010803" pitchFamily="18" charset="0"/>
              </a:rPr>
              <a:t>et al</a:t>
            </a:r>
            <a:r>
              <a:rPr lang="en-GB" sz="1200" dirty="0">
                <a:latin typeface="Garamond" panose="02020404030301010803" pitchFamily="18" charset="0"/>
              </a:rPr>
              <a:t>, 2016; Kirkbride </a:t>
            </a:r>
            <a:r>
              <a:rPr lang="en-GB" sz="1200" i="1" dirty="0">
                <a:latin typeface="Garamond" panose="02020404030301010803" pitchFamily="18" charset="0"/>
              </a:rPr>
              <a:t>et al</a:t>
            </a:r>
            <a:r>
              <a:rPr lang="en-GB" sz="1200" dirty="0">
                <a:latin typeface="Garamond" panose="02020404030301010803" pitchFamily="18" charset="0"/>
              </a:rPr>
              <a:t>, 2017]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1" name="References 2">
            <a:extLst>
              <a:ext uri="{FF2B5EF4-FFF2-40B4-BE49-F238E27FC236}">
                <a16:creationId xmlns:a16="http://schemas.microsoft.com/office/drawing/2014/main" id="{91DD041A-337B-4767-8217-61723941FA66}"/>
              </a:ext>
            </a:extLst>
          </p:cNvPr>
          <p:cNvSpPr txBox="1"/>
          <p:nvPr/>
        </p:nvSpPr>
        <p:spPr>
          <a:xfrm>
            <a:off x="5001926" y="4618876"/>
            <a:ext cx="3933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latin typeface="Garamond" panose="02020404030301010803" pitchFamily="18" charset="0"/>
              </a:rPr>
              <a:t>[Lewis </a:t>
            </a:r>
            <a:r>
              <a:rPr lang="en-GB" sz="1200" i="1" dirty="0">
                <a:latin typeface="Garamond" panose="02020404030301010803" pitchFamily="18" charset="0"/>
              </a:rPr>
              <a:t>et al</a:t>
            </a:r>
            <a:r>
              <a:rPr lang="en-GB" sz="1200" dirty="0">
                <a:latin typeface="Garamond" panose="02020404030301010803" pitchFamily="18" charset="0"/>
              </a:rPr>
              <a:t>, 1992; Mortensen </a:t>
            </a:r>
            <a:r>
              <a:rPr lang="en-GB" sz="1200" i="1" dirty="0">
                <a:latin typeface="Garamond" panose="02020404030301010803" pitchFamily="18" charset="0"/>
              </a:rPr>
              <a:t>et al</a:t>
            </a:r>
            <a:r>
              <a:rPr lang="en-GB" sz="1200" dirty="0">
                <a:latin typeface="Garamond" panose="02020404030301010803" pitchFamily="18" charset="0"/>
              </a:rPr>
              <a:t>, 1999; Richardson </a:t>
            </a:r>
            <a:r>
              <a:rPr lang="en-GB" sz="1200" i="1" dirty="0">
                <a:latin typeface="Garamond" panose="02020404030301010803" pitchFamily="18" charset="0"/>
              </a:rPr>
              <a:t>et al</a:t>
            </a:r>
            <a:r>
              <a:rPr lang="en-GB" sz="1200" dirty="0">
                <a:latin typeface="Garamond" panose="02020404030301010803" pitchFamily="18" charset="0"/>
              </a:rPr>
              <a:t>, 2018]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2" name="References 2">
            <a:extLst>
              <a:ext uri="{FF2B5EF4-FFF2-40B4-BE49-F238E27FC236}">
                <a16:creationId xmlns:a16="http://schemas.microsoft.com/office/drawing/2014/main" id="{04D82668-43EF-4BA1-B052-74F1D079C54F}"/>
              </a:ext>
            </a:extLst>
          </p:cNvPr>
          <p:cNvSpPr txBox="1"/>
          <p:nvPr/>
        </p:nvSpPr>
        <p:spPr>
          <a:xfrm>
            <a:off x="6127106" y="5234527"/>
            <a:ext cx="2808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latin typeface="Garamond" panose="02020404030301010803" pitchFamily="18" charset="0"/>
              </a:rPr>
              <a:t>[Allardyce </a:t>
            </a:r>
            <a:r>
              <a:rPr lang="en-GB" sz="1200" i="1" dirty="0">
                <a:latin typeface="Garamond" panose="02020404030301010803" pitchFamily="18" charset="0"/>
              </a:rPr>
              <a:t>et al</a:t>
            </a:r>
            <a:r>
              <a:rPr lang="en-GB" sz="1200" dirty="0">
                <a:latin typeface="Garamond" panose="02020404030301010803" pitchFamily="18" charset="0"/>
              </a:rPr>
              <a:t>, 2005; Richardson </a:t>
            </a:r>
            <a:r>
              <a:rPr lang="en-GB" sz="1200" i="1" dirty="0">
                <a:latin typeface="Garamond" panose="02020404030301010803" pitchFamily="18" charset="0"/>
              </a:rPr>
              <a:t>et al</a:t>
            </a:r>
            <a:r>
              <a:rPr lang="en-GB" sz="1200" dirty="0">
                <a:latin typeface="Garamond" panose="02020404030301010803" pitchFamily="18" charset="0"/>
              </a:rPr>
              <a:t>, 2018]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3" name="References 2">
            <a:extLst>
              <a:ext uri="{FF2B5EF4-FFF2-40B4-BE49-F238E27FC236}">
                <a16:creationId xmlns:a16="http://schemas.microsoft.com/office/drawing/2014/main" id="{DC3A9FCB-9714-4D80-A04E-90EE100C9899}"/>
              </a:ext>
            </a:extLst>
          </p:cNvPr>
          <p:cNvSpPr txBox="1"/>
          <p:nvPr/>
        </p:nvSpPr>
        <p:spPr>
          <a:xfrm>
            <a:off x="6474060" y="5727155"/>
            <a:ext cx="2461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latin typeface="Garamond" panose="02020404030301010803" pitchFamily="18" charset="0"/>
              </a:rPr>
              <a:t>[Moore </a:t>
            </a:r>
            <a:r>
              <a:rPr lang="en-GB" sz="1200" i="1" dirty="0">
                <a:latin typeface="Garamond" panose="02020404030301010803" pitchFamily="18" charset="0"/>
              </a:rPr>
              <a:t>et al</a:t>
            </a:r>
            <a:r>
              <a:rPr lang="en-GB" sz="1200" dirty="0">
                <a:latin typeface="Garamond" panose="02020404030301010803" pitchFamily="18" charset="0"/>
              </a:rPr>
              <a:t>, 2007; Di Forti </a:t>
            </a:r>
            <a:r>
              <a:rPr lang="en-GB" sz="1200" i="1" dirty="0">
                <a:latin typeface="Garamond" panose="02020404030301010803" pitchFamily="18" charset="0"/>
              </a:rPr>
              <a:t>et al</a:t>
            </a:r>
            <a:r>
              <a:rPr lang="en-GB" sz="1200" dirty="0">
                <a:latin typeface="Garamond" panose="02020404030301010803" pitchFamily="18" charset="0"/>
              </a:rPr>
              <a:t>, 2019]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5E859A-9471-4910-8F07-2CE35A754144}"/>
              </a:ext>
            </a:extLst>
          </p:cNvPr>
          <p:cNvSpPr txBox="1"/>
          <p:nvPr/>
        </p:nvSpPr>
        <p:spPr>
          <a:xfrm>
            <a:off x="0" y="6606650"/>
            <a:ext cx="22637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oper Hewitt Book" pitchFamily="2" charset="0"/>
                <a:ea typeface="Cooper Hewitt Book" pitchFamily="2" charset="0"/>
              </a:rPr>
              <a:t>McDonald et al (2021) Br. J Psychiatry, In press</a:t>
            </a:r>
          </a:p>
        </p:txBody>
      </p:sp>
    </p:spTree>
    <p:extLst>
      <p:ext uri="{BB962C8B-B14F-4D97-AF65-F5344CB8AC3E}">
        <p14:creationId xmlns:p14="http://schemas.microsoft.com/office/powerpoint/2010/main" val="3672134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22EA79-F80C-43AF-9211-33208B28C888}"/>
              </a:ext>
            </a:extLst>
          </p:cNvPr>
          <p:cNvSpPr/>
          <p:nvPr/>
        </p:nvSpPr>
        <p:spPr>
          <a:xfrm>
            <a:off x="251520" y="764704"/>
            <a:ext cx="9108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/>
              <a:t>Aim</a:t>
            </a:r>
            <a:endParaRPr lang="en-GB" sz="3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0548CF-82AF-4610-A30E-D5165D1583AA}"/>
              </a:ext>
            </a:extLst>
          </p:cNvPr>
          <p:cNvSpPr/>
          <p:nvPr/>
        </p:nvSpPr>
        <p:spPr>
          <a:xfrm>
            <a:off x="611560" y="1484784"/>
            <a:ext cx="77048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orbel" panose="020B0503020204020204" pitchFamily="34" charset="0"/>
              </a:rPr>
              <a:t>Can we use the epidemiology of psychotic disorders to predict need for early intervention in psychosis [EIP] care?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orbel" panose="020B0503020204020204" pitchFamily="34" charset="0"/>
              </a:rPr>
              <a:t>Aim to develop a prediction model based on empirical data on individual and small area variation in risk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orbel" panose="020B0503020204020204" pitchFamily="34" charset="0"/>
              </a:rPr>
              <a:t>Applied to English population forecasts up to 2025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orbel" panose="020B0503020204020204" pitchFamily="34" charset="0"/>
              </a:rPr>
              <a:t>Validated against MHSDS data for England in 2017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orbel" panose="020B0503020204020204" pitchFamily="34" charset="0"/>
              </a:rPr>
              <a:t>Predict FEP + additional assessments &amp; referrals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1AAB2-1831-4174-98DB-7ABEA08125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27058-FA5D-4C30-B0A8-B1CDBD332F4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F42559-55FA-4D32-BD5E-FCC58983C786}"/>
              </a:ext>
            </a:extLst>
          </p:cNvPr>
          <p:cNvSpPr txBox="1"/>
          <p:nvPr/>
        </p:nvSpPr>
        <p:spPr>
          <a:xfrm>
            <a:off x="0" y="6606650"/>
            <a:ext cx="22637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oper Hewitt Book" pitchFamily="2" charset="0"/>
                <a:ea typeface="Cooper Hewitt Book" pitchFamily="2" charset="0"/>
              </a:rPr>
              <a:t>McDonald et al (2021) Br. J Psychiatry, In press</a:t>
            </a:r>
          </a:p>
        </p:txBody>
      </p:sp>
    </p:spTree>
    <p:extLst>
      <p:ext uri="{BB962C8B-B14F-4D97-AF65-F5344CB8AC3E}">
        <p14:creationId xmlns:p14="http://schemas.microsoft.com/office/powerpoint/2010/main" val="179748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A1A410-7AEA-45B4-AEC9-E14133D24DEC}"/>
              </a:ext>
            </a:extLst>
          </p:cNvPr>
          <p:cNvSpPr txBox="1"/>
          <p:nvPr/>
        </p:nvSpPr>
        <p:spPr>
          <a:xfrm>
            <a:off x="1055653" y="681038"/>
            <a:ext cx="703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PsyMaptic-A: Predictions at small area (Census merged ward)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A91A1E-E70C-403E-84AD-CF75629B0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9185"/>
            <a:ext cx="9144000" cy="534578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DD8A74-F64B-43FD-B609-913202231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E4CEE-7DC5-423B-9FE4-171159913B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08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ngland Seed Areas">
            <a:extLst>
              <a:ext uri="{FF2B5EF4-FFF2-40B4-BE49-F238E27FC236}">
                <a16:creationId xmlns:a16="http://schemas.microsoft.com/office/drawing/2014/main" id="{E20CDDAC-AABA-4F82-8D34-272E5CEB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3147"/>
            <a:ext cx="9144000" cy="5345789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7F9E8D02-C7F8-4435-B5A3-A93F69C62A9A}"/>
              </a:ext>
            </a:extLst>
          </p:cNvPr>
          <p:cNvSpPr/>
          <p:nvPr/>
        </p:nvSpPr>
        <p:spPr>
          <a:xfrm rot="703092">
            <a:off x="3901491" y="3550832"/>
            <a:ext cx="1232480" cy="3190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rbel" panose="020B0503020204020204" pitchFamily="34" charset="0"/>
              </a:rPr>
              <a:t>AESOP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E466305E-9DE2-4E31-B312-86CFA61671D8}"/>
              </a:ext>
            </a:extLst>
          </p:cNvPr>
          <p:cNvSpPr/>
          <p:nvPr/>
        </p:nvSpPr>
        <p:spPr>
          <a:xfrm rot="21048536" flipH="1">
            <a:off x="6859638" y="3717519"/>
            <a:ext cx="1196878" cy="3190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rbel" panose="020B0503020204020204" pitchFamily="34" charset="0"/>
              </a:rPr>
              <a:t>SEPEA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88BDC-B487-4FCE-AA18-90913E7D0548}"/>
              </a:ext>
            </a:extLst>
          </p:cNvPr>
          <p:cNvSpPr txBox="1"/>
          <p:nvPr/>
        </p:nvSpPr>
        <p:spPr>
          <a:xfrm>
            <a:off x="1830714" y="681038"/>
            <a:ext cx="5482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latin typeface="Corbel" panose="020B0503020204020204" pitchFamily="34" charset="0"/>
              </a:rPr>
              <a:t>Seed data from 3 epidemiological studies of FEP</a:t>
            </a:r>
            <a:endParaRPr lang="en-US" sz="2000" b="1" dirty="0">
              <a:latin typeface="Corbel" panose="020B0503020204020204" pitchFamily="34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2AD4D3F5-CBF4-43C0-A1C6-0C3BB3D20CD8}"/>
              </a:ext>
            </a:extLst>
          </p:cNvPr>
          <p:cNvSpPr/>
          <p:nvPr/>
        </p:nvSpPr>
        <p:spPr>
          <a:xfrm rot="571221" flipH="1">
            <a:off x="6007151" y="4951007"/>
            <a:ext cx="1196878" cy="3190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rbel" panose="020B0503020204020204" pitchFamily="34" charset="0"/>
              </a:rPr>
              <a:t>ELFEP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33B999D1-2A30-4BA4-89F3-1F0AA97C4998}"/>
              </a:ext>
            </a:extLst>
          </p:cNvPr>
          <p:cNvSpPr/>
          <p:nvPr/>
        </p:nvSpPr>
        <p:spPr>
          <a:xfrm rot="21010143">
            <a:off x="2986430" y="5141242"/>
            <a:ext cx="1232480" cy="3190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rbel" panose="020B0503020204020204" pitchFamily="34" charset="0"/>
              </a:rPr>
              <a:t>AESOP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E7E084D2-89AE-4A9D-94DD-49B46B79DF00}"/>
              </a:ext>
            </a:extLst>
          </p:cNvPr>
          <p:cNvSpPr/>
          <p:nvPr/>
        </p:nvSpPr>
        <p:spPr>
          <a:xfrm rot="18189952">
            <a:off x="4849703" y="5554135"/>
            <a:ext cx="1232480" cy="3190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rbel" panose="020B0503020204020204" pitchFamily="34" charset="0"/>
              </a:rPr>
              <a:t>AESOP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95F45B-26FA-4912-8E52-1AC34EA517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E4CEE-7DC5-423B-9FE4-171159913B64}" type="slidenum">
              <a:rPr lang="en-US" smtClean="0"/>
              <a:t>7</a:t>
            </a:fld>
            <a:endParaRPr lang="en-US"/>
          </a:p>
        </p:txBody>
      </p:sp>
      <p:sp>
        <p:nvSpPr>
          <p:cNvPr id="13" name="References 2">
            <a:extLst>
              <a:ext uri="{FF2B5EF4-FFF2-40B4-BE49-F238E27FC236}">
                <a16:creationId xmlns:a16="http://schemas.microsoft.com/office/drawing/2014/main" id="{1884B11B-4C23-4C8E-8DCE-B9FC0BCC705F}"/>
              </a:ext>
            </a:extLst>
          </p:cNvPr>
          <p:cNvSpPr txBox="1"/>
          <p:nvPr/>
        </p:nvSpPr>
        <p:spPr>
          <a:xfrm>
            <a:off x="7612240" y="1305526"/>
            <a:ext cx="1407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Garamond" panose="02020404030301010803" pitchFamily="18" charset="0"/>
              </a:rPr>
              <a:t>Kirkbride </a:t>
            </a:r>
            <a:r>
              <a:rPr lang="en-GB" sz="1200" i="1" dirty="0">
                <a:latin typeface="Garamond" panose="02020404030301010803" pitchFamily="18" charset="0"/>
              </a:rPr>
              <a:t>et al</a:t>
            </a:r>
            <a:r>
              <a:rPr lang="en-GB" sz="1200" dirty="0">
                <a:latin typeface="Garamond" panose="02020404030301010803" pitchFamily="18" charset="0"/>
              </a:rPr>
              <a:t>, 2006</a:t>
            </a:r>
          </a:p>
          <a:p>
            <a:r>
              <a:rPr lang="en-GB" sz="1200" dirty="0">
                <a:latin typeface="Garamond" panose="02020404030301010803" pitchFamily="18" charset="0"/>
              </a:rPr>
              <a:t>Kirkbride </a:t>
            </a:r>
            <a:r>
              <a:rPr lang="en-GB" sz="1200" i="1" dirty="0">
                <a:latin typeface="Garamond" panose="02020404030301010803" pitchFamily="18" charset="0"/>
              </a:rPr>
              <a:t>et al</a:t>
            </a:r>
            <a:r>
              <a:rPr lang="en-GB" sz="1200" dirty="0">
                <a:latin typeface="Garamond" panose="02020404030301010803" pitchFamily="18" charset="0"/>
              </a:rPr>
              <a:t>, 2008</a:t>
            </a:r>
          </a:p>
          <a:p>
            <a:r>
              <a:rPr lang="en-GB" sz="1200" dirty="0">
                <a:latin typeface="Garamond" panose="02020404030301010803" pitchFamily="18" charset="0"/>
              </a:rPr>
              <a:t>Kirkbride </a:t>
            </a:r>
            <a:r>
              <a:rPr lang="en-GB" sz="1200" i="1" dirty="0">
                <a:latin typeface="Garamond" panose="02020404030301010803" pitchFamily="18" charset="0"/>
              </a:rPr>
              <a:t>et al</a:t>
            </a:r>
            <a:r>
              <a:rPr lang="en-GB" sz="1200" dirty="0">
                <a:latin typeface="Garamond" panose="02020404030301010803" pitchFamily="18" charset="0"/>
              </a:rPr>
              <a:t>, 2017</a:t>
            </a:r>
          </a:p>
          <a:p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E535C0-0B7C-412C-9E69-D7287FC78FB3}"/>
              </a:ext>
            </a:extLst>
          </p:cNvPr>
          <p:cNvSpPr txBox="1"/>
          <p:nvPr/>
        </p:nvSpPr>
        <p:spPr>
          <a:xfrm>
            <a:off x="0" y="6606650"/>
            <a:ext cx="22637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oper Hewitt Book" pitchFamily="2" charset="0"/>
                <a:ea typeface="Cooper Hewitt Book" pitchFamily="2" charset="0"/>
              </a:rPr>
              <a:t>McDonald et al (2021) Br. J Psychiatry, In press</a:t>
            </a:r>
          </a:p>
        </p:txBody>
      </p:sp>
    </p:spTree>
    <p:extLst>
      <p:ext uri="{BB962C8B-B14F-4D97-AF65-F5344CB8AC3E}">
        <p14:creationId xmlns:p14="http://schemas.microsoft.com/office/powerpoint/2010/main" val="79786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ngland Seed Areas">
            <a:extLst>
              <a:ext uri="{FF2B5EF4-FFF2-40B4-BE49-F238E27FC236}">
                <a16:creationId xmlns:a16="http://schemas.microsoft.com/office/drawing/2014/main" id="{F7D9EF5B-8850-4500-9321-1D0147238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3147"/>
            <a:ext cx="9144000" cy="5345789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7F9E8D02-C7F8-4435-B5A3-A93F69C62A9A}"/>
              </a:ext>
            </a:extLst>
          </p:cNvPr>
          <p:cNvSpPr/>
          <p:nvPr/>
        </p:nvSpPr>
        <p:spPr>
          <a:xfrm>
            <a:off x="1485894" y="2179330"/>
            <a:ext cx="1962154" cy="3190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rbel" panose="020B0503020204020204" pitchFamily="34" charset="0"/>
              </a:rPr>
              <a:t>Seed data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F10D0B97-87FA-4A79-AE5B-8E8E5289ADB1}"/>
              </a:ext>
            </a:extLst>
          </p:cNvPr>
          <p:cNvSpPr/>
          <p:nvPr/>
        </p:nvSpPr>
        <p:spPr>
          <a:xfrm>
            <a:off x="1485894" y="2550777"/>
            <a:ext cx="1232480" cy="3190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rbel" panose="020B0503020204020204" pitchFamily="34" charset="0"/>
              </a:rPr>
              <a:t>AESOP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7B0148A1-680D-4529-A888-D8D1D7349469}"/>
              </a:ext>
            </a:extLst>
          </p:cNvPr>
          <p:cNvSpPr/>
          <p:nvPr/>
        </p:nvSpPr>
        <p:spPr>
          <a:xfrm>
            <a:off x="1485894" y="2917044"/>
            <a:ext cx="1232480" cy="3190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rbel" panose="020B0503020204020204" pitchFamily="34" charset="0"/>
              </a:rPr>
              <a:t>ELFEP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99D847D3-9729-43A6-8738-05949D636EC5}"/>
              </a:ext>
            </a:extLst>
          </p:cNvPr>
          <p:cNvSpPr/>
          <p:nvPr/>
        </p:nvSpPr>
        <p:spPr>
          <a:xfrm>
            <a:off x="1485894" y="3288491"/>
            <a:ext cx="1232480" cy="3190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rbel" panose="020B0503020204020204" pitchFamily="34" charset="0"/>
              </a:rPr>
              <a:t>SEPEA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2E1525-00BD-4D53-88FD-F4373833402C}"/>
              </a:ext>
            </a:extLst>
          </p:cNvPr>
          <p:cNvSpPr txBox="1"/>
          <p:nvPr/>
        </p:nvSpPr>
        <p:spPr>
          <a:xfrm>
            <a:off x="6694379" y="3455931"/>
            <a:ext cx="675186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Corbel" panose="020B0503020204020204" pitchFamily="34" charset="0"/>
              </a:rPr>
              <a:t>N=659</a:t>
            </a:r>
          </a:p>
          <a:p>
            <a:pPr algn="ctr"/>
            <a:r>
              <a:rPr lang="en-GB" sz="1000" b="1" dirty="0">
                <a:solidFill>
                  <a:schemeClr val="bg1"/>
                </a:solidFill>
                <a:latin typeface="Corbel" panose="020B0503020204020204" pitchFamily="34" charset="0"/>
              </a:rPr>
              <a:t>(16-35yr)</a:t>
            </a:r>
            <a:endParaRPr lang="en-US" sz="1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B77FF1-7442-415D-A289-940E7BB1D060}"/>
              </a:ext>
            </a:extLst>
          </p:cNvPr>
          <p:cNvSpPr txBox="1"/>
          <p:nvPr/>
        </p:nvSpPr>
        <p:spPr>
          <a:xfrm>
            <a:off x="6019250" y="4823355"/>
            <a:ext cx="1075937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Corbel" panose="020B0503020204020204" pitchFamily="34" charset="0"/>
              </a:rPr>
              <a:t>N=428 (18-64yr)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478DDB-B250-4193-8E81-3F4F5C8CA61F}"/>
              </a:ext>
            </a:extLst>
          </p:cNvPr>
          <p:cNvSpPr txBox="1"/>
          <p:nvPr/>
        </p:nvSpPr>
        <p:spPr>
          <a:xfrm>
            <a:off x="3448048" y="4777276"/>
            <a:ext cx="688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Corbel" panose="020B0503020204020204" pitchFamily="34" charset="0"/>
              </a:rPr>
              <a:t>N=56</a:t>
            </a:r>
          </a:p>
          <a:p>
            <a:pPr algn="ctr"/>
            <a:r>
              <a:rPr lang="en-GB" sz="1000" b="1" dirty="0">
                <a:solidFill>
                  <a:schemeClr val="bg1"/>
                </a:solidFill>
                <a:latin typeface="Corbel" panose="020B0503020204020204" pitchFamily="34" charset="0"/>
              </a:rPr>
              <a:t>(16-64yr)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27C22D-3A42-45F3-A64D-01DF4009E5CA}"/>
              </a:ext>
            </a:extLst>
          </p:cNvPr>
          <p:cNvSpPr txBox="1"/>
          <p:nvPr/>
        </p:nvSpPr>
        <p:spPr>
          <a:xfrm>
            <a:off x="5430898" y="5202353"/>
            <a:ext cx="688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Corbel" panose="020B0503020204020204" pitchFamily="34" charset="0"/>
              </a:rPr>
              <a:t>N=295</a:t>
            </a:r>
          </a:p>
          <a:p>
            <a:pPr algn="ctr"/>
            <a:r>
              <a:rPr lang="en-GB" sz="1000" b="1" dirty="0">
                <a:solidFill>
                  <a:schemeClr val="bg1"/>
                </a:solidFill>
                <a:latin typeface="Corbel" panose="020B0503020204020204" pitchFamily="34" charset="0"/>
              </a:rPr>
              <a:t>(16-64yr)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8AC1CD-8A67-49DB-8462-663D7ED45397}"/>
              </a:ext>
            </a:extLst>
          </p:cNvPr>
          <p:cNvSpPr txBox="1"/>
          <p:nvPr/>
        </p:nvSpPr>
        <p:spPr>
          <a:xfrm>
            <a:off x="4460162" y="3516015"/>
            <a:ext cx="688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Corbel" panose="020B0503020204020204" pitchFamily="34" charset="0"/>
              </a:rPr>
              <a:t>N=200</a:t>
            </a:r>
          </a:p>
          <a:p>
            <a:pPr algn="ctr"/>
            <a:r>
              <a:rPr lang="en-GB" sz="1000" b="1" dirty="0">
                <a:solidFill>
                  <a:schemeClr val="bg1"/>
                </a:solidFill>
                <a:latin typeface="Corbel" panose="020B0503020204020204" pitchFamily="34" charset="0"/>
              </a:rPr>
              <a:t>(16-64yr)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F7B8BB-2BF4-4D0B-A21A-93951C382006}"/>
              </a:ext>
            </a:extLst>
          </p:cNvPr>
          <p:cNvSpPr txBox="1"/>
          <p:nvPr/>
        </p:nvSpPr>
        <p:spPr>
          <a:xfrm>
            <a:off x="1830714" y="681038"/>
            <a:ext cx="5482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latin typeface="Corbel" panose="020B0503020204020204" pitchFamily="34" charset="0"/>
              </a:rPr>
              <a:t>Seed data from 3 epidemiological studies of FEP</a:t>
            </a:r>
            <a:endParaRPr lang="en-US" sz="2000" b="1" dirty="0">
              <a:latin typeface="Corbel" panose="020B0503020204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CEDF49-95B6-4948-B1A2-D7F71F81DE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E4CEE-7DC5-423B-9FE4-171159913B64}" type="slidenum">
              <a:rPr lang="en-US" smtClean="0"/>
              <a:t>8</a:t>
            </a:fld>
            <a:endParaRPr lang="en-US"/>
          </a:p>
        </p:txBody>
      </p:sp>
      <p:sp>
        <p:nvSpPr>
          <p:cNvPr id="16" name="References 2">
            <a:extLst>
              <a:ext uri="{FF2B5EF4-FFF2-40B4-BE49-F238E27FC236}">
                <a16:creationId xmlns:a16="http://schemas.microsoft.com/office/drawing/2014/main" id="{3360C855-5A4B-4114-BB8E-C45C629489C6}"/>
              </a:ext>
            </a:extLst>
          </p:cNvPr>
          <p:cNvSpPr txBox="1"/>
          <p:nvPr/>
        </p:nvSpPr>
        <p:spPr>
          <a:xfrm>
            <a:off x="7612240" y="1305526"/>
            <a:ext cx="1407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Garamond" panose="02020404030301010803" pitchFamily="18" charset="0"/>
              </a:rPr>
              <a:t>Kirkbride </a:t>
            </a:r>
            <a:r>
              <a:rPr lang="en-GB" sz="1200" i="1" dirty="0">
                <a:latin typeface="Garamond" panose="02020404030301010803" pitchFamily="18" charset="0"/>
              </a:rPr>
              <a:t>et al</a:t>
            </a:r>
            <a:r>
              <a:rPr lang="en-GB" sz="1200" dirty="0">
                <a:latin typeface="Garamond" panose="02020404030301010803" pitchFamily="18" charset="0"/>
              </a:rPr>
              <a:t>, 2006</a:t>
            </a:r>
          </a:p>
          <a:p>
            <a:r>
              <a:rPr lang="en-GB" sz="1200" dirty="0">
                <a:latin typeface="Garamond" panose="02020404030301010803" pitchFamily="18" charset="0"/>
              </a:rPr>
              <a:t>Kirkbride </a:t>
            </a:r>
            <a:r>
              <a:rPr lang="en-GB" sz="1200" i="1" dirty="0">
                <a:latin typeface="Garamond" panose="02020404030301010803" pitchFamily="18" charset="0"/>
              </a:rPr>
              <a:t>et al</a:t>
            </a:r>
            <a:r>
              <a:rPr lang="en-GB" sz="1200" dirty="0">
                <a:latin typeface="Garamond" panose="02020404030301010803" pitchFamily="18" charset="0"/>
              </a:rPr>
              <a:t>, 2008</a:t>
            </a:r>
          </a:p>
          <a:p>
            <a:r>
              <a:rPr lang="en-GB" sz="1200" dirty="0">
                <a:latin typeface="Garamond" panose="02020404030301010803" pitchFamily="18" charset="0"/>
              </a:rPr>
              <a:t>Kirkbride </a:t>
            </a:r>
            <a:r>
              <a:rPr lang="en-GB" sz="1200" i="1" dirty="0">
                <a:latin typeface="Garamond" panose="02020404030301010803" pitchFamily="18" charset="0"/>
              </a:rPr>
              <a:t>et al</a:t>
            </a:r>
            <a:r>
              <a:rPr lang="en-GB" sz="1200" dirty="0">
                <a:latin typeface="Garamond" panose="02020404030301010803" pitchFamily="18" charset="0"/>
              </a:rPr>
              <a:t>, 2017</a:t>
            </a:r>
          </a:p>
          <a:p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84048F-514E-4CA5-A5E6-3326C6CA2C9D}"/>
              </a:ext>
            </a:extLst>
          </p:cNvPr>
          <p:cNvSpPr txBox="1"/>
          <p:nvPr/>
        </p:nvSpPr>
        <p:spPr>
          <a:xfrm>
            <a:off x="0" y="6606650"/>
            <a:ext cx="22637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oper Hewitt Book" pitchFamily="2" charset="0"/>
                <a:ea typeface="Cooper Hewitt Book" pitchFamily="2" charset="0"/>
              </a:rPr>
              <a:t>McDonald et al (2021) Br. J Psychiatry, In press</a:t>
            </a:r>
          </a:p>
        </p:txBody>
      </p:sp>
    </p:spTree>
    <p:extLst>
      <p:ext uri="{BB962C8B-B14F-4D97-AF65-F5344CB8AC3E}">
        <p14:creationId xmlns:p14="http://schemas.microsoft.com/office/powerpoint/2010/main" val="298235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ngland Seed Areas">
            <a:extLst>
              <a:ext uri="{FF2B5EF4-FFF2-40B4-BE49-F238E27FC236}">
                <a16:creationId xmlns:a16="http://schemas.microsoft.com/office/drawing/2014/main" id="{F7D9EF5B-8850-4500-9321-1D0147238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3147"/>
            <a:ext cx="9144000" cy="5345789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7F9E8D02-C7F8-4435-B5A3-A93F69C62A9A}"/>
              </a:ext>
            </a:extLst>
          </p:cNvPr>
          <p:cNvSpPr/>
          <p:nvPr/>
        </p:nvSpPr>
        <p:spPr>
          <a:xfrm>
            <a:off x="1485894" y="2179330"/>
            <a:ext cx="1962154" cy="3190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rbel" panose="020B0503020204020204" pitchFamily="34" charset="0"/>
              </a:rPr>
              <a:t>Seed data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F10D0B97-87FA-4A79-AE5B-8E8E5289ADB1}"/>
              </a:ext>
            </a:extLst>
          </p:cNvPr>
          <p:cNvSpPr/>
          <p:nvPr/>
        </p:nvSpPr>
        <p:spPr>
          <a:xfrm>
            <a:off x="1485894" y="2550777"/>
            <a:ext cx="1232480" cy="319089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rbel" panose="020B0503020204020204" pitchFamily="34" charset="0"/>
              </a:rPr>
              <a:t>AESOP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7B0148A1-680D-4529-A888-D8D1D7349469}"/>
              </a:ext>
            </a:extLst>
          </p:cNvPr>
          <p:cNvSpPr/>
          <p:nvPr/>
        </p:nvSpPr>
        <p:spPr>
          <a:xfrm>
            <a:off x="1485894" y="2917044"/>
            <a:ext cx="1232480" cy="319089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rbel" panose="020B0503020204020204" pitchFamily="34" charset="0"/>
              </a:rPr>
              <a:t>ELFEP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99D847D3-9729-43A6-8738-05949D636EC5}"/>
              </a:ext>
            </a:extLst>
          </p:cNvPr>
          <p:cNvSpPr/>
          <p:nvPr/>
        </p:nvSpPr>
        <p:spPr>
          <a:xfrm>
            <a:off x="1485894" y="3288491"/>
            <a:ext cx="1232480" cy="319089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rbel" panose="020B0503020204020204" pitchFamily="34" charset="0"/>
              </a:rPr>
              <a:t>SEPEA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2E1525-00BD-4D53-88FD-F4373833402C}"/>
              </a:ext>
            </a:extLst>
          </p:cNvPr>
          <p:cNvSpPr txBox="1"/>
          <p:nvPr/>
        </p:nvSpPr>
        <p:spPr>
          <a:xfrm>
            <a:off x="6694379" y="3455931"/>
            <a:ext cx="675186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Corbel" panose="020B0503020204020204" pitchFamily="34" charset="0"/>
              </a:rPr>
              <a:t>N=659</a:t>
            </a:r>
          </a:p>
          <a:p>
            <a:pPr algn="ctr"/>
            <a:r>
              <a:rPr lang="en-GB" sz="1000" b="1" dirty="0">
                <a:solidFill>
                  <a:schemeClr val="bg1"/>
                </a:solidFill>
                <a:latin typeface="Corbel" panose="020B0503020204020204" pitchFamily="34" charset="0"/>
              </a:rPr>
              <a:t>(16-35yr)</a:t>
            </a:r>
            <a:endParaRPr lang="en-US" sz="1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B77FF1-7442-415D-A289-940E7BB1D060}"/>
              </a:ext>
            </a:extLst>
          </p:cNvPr>
          <p:cNvSpPr txBox="1"/>
          <p:nvPr/>
        </p:nvSpPr>
        <p:spPr>
          <a:xfrm>
            <a:off x="6019250" y="4823355"/>
            <a:ext cx="1075937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Corbel" panose="020B0503020204020204" pitchFamily="34" charset="0"/>
              </a:rPr>
              <a:t>N=428 (18-64yr)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478DDB-B250-4193-8E81-3F4F5C8CA61F}"/>
              </a:ext>
            </a:extLst>
          </p:cNvPr>
          <p:cNvSpPr txBox="1"/>
          <p:nvPr/>
        </p:nvSpPr>
        <p:spPr>
          <a:xfrm>
            <a:off x="3448048" y="4777276"/>
            <a:ext cx="688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Corbel" panose="020B0503020204020204" pitchFamily="34" charset="0"/>
              </a:rPr>
              <a:t>N=56</a:t>
            </a:r>
          </a:p>
          <a:p>
            <a:pPr algn="ctr"/>
            <a:r>
              <a:rPr lang="en-GB" sz="1000" b="1" dirty="0">
                <a:solidFill>
                  <a:schemeClr val="bg1"/>
                </a:solidFill>
                <a:latin typeface="Corbel" panose="020B0503020204020204" pitchFamily="34" charset="0"/>
              </a:rPr>
              <a:t>(16-64yr)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27C22D-3A42-45F3-A64D-01DF4009E5CA}"/>
              </a:ext>
            </a:extLst>
          </p:cNvPr>
          <p:cNvSpPr txBox="1"/>
          <p:nvPr/>
        </p:nvSpPr>
        <p:spPr>
          <a:xfrm>
            <a:off x="5430898" y="5202353"/>
            <a:ext cx="688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Corbel" panose="020B0503020204020204" pitchFamily="34" charset="0"/>
              </a:rPr>
              <a:t>N=295</a:t>
            </a:r>
          </a:p>
          <a:p>
            <a:pPr algn="ctr"/>
            <a:r>
              <a:rPr lang="en-GB" sz="1000" b="1" dirty="0">
                <a:solidFill>
                  <a:schemeClr val="bg1"/>
                </a:solidFill>
                <a:latin typeface="Corbel" panose="020B0503020204020204" pitchFamily="34" charset="0"/>
              </a:rPr>
              <a:t>(16-64yr)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8AC1CD-8A67-49DB-8462-663D7ED45397}"/>
              </a:ext>
            </a:extLst>
          </p:cNvPr>
          <p:cNvSpPr txBox="1"/>
          <p:nvPr/>
        </p:nvSpPr>
        <p:spPr>
          <a:xfrm>
            <a:off x="4460162" y="3516015"/>
            <a:ext cx="688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Corbel" panose="020B0503020204020204" pitchFamily="34" charset="0"/>
              </a:rPr>
              <a:t>N=200</a:t>
            </a:r>
          </a:p>
          <a:p>
            <a:pPr algn="ctr"/>
            <a:r>
              <a:rPr lang="en-GB" sz="1000" b="1" dirty="0">
                <a:solidFill>
                  <a:schemeClr val="bg1"/>
                </a:solidFill>
                <a:latin typeface="Corbel" panose="020B0503020204020204" pitchFamily="34" charset="0"/>
              </a:rPr>
              <a:t>(16-64yr)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607FF6F7-244C-472C-A949-D491C16DED4C}"/>
              </a:ext>
            </a:extLst>
          </p:cNvPr>
          <p:cNvSpPr/>
          <p:nvPr/>
        </p:nvSpPr>
        <p:spPr>
          <a:xfrm>
            <a:off x="1906797" y="3666810"/>
            <a:ext cx="1080243" cy="1798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latin typeface="Corbel" panose="020B0503020204020204" pitchFamily="34" charset="0"/>
              </a:rPr>
              <a:t>Age &amp; sex</a:t>
            </a:r>
            <a:endParaRPr lang="en-US" sz="1000" b="1" dirty="0">
              <a:latin typeface="Corbel" panose="020B0503020204020204" pitchFamily="34" charset="0"/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6B36A629-64DC-41C5-9EAD-33BB1D6626FE}"/>
              </a:ext>
            </a:extLst>
          </p:cNvPr>
          <p:cNvSpPr/>
          <p:nvPr/>
        </p:nvSpPr>
        <p:spPr>
          <a:xfrm>
            <a:off x="1906796" y="3899610"/>
            <a:ext cx="1080243" cy="1798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latin typeface="Corbel" panose="020B0503020204020204" pitchFamily="34" charset="0"/>
              </a:rPr>
              <a:t>Ethnicity</a:t>
            </a:r>
            <a:endParaRPr lang="en-US" sz="1000" b="1" dirty="0">
              <a:latin typeface="Corbel" panose="020B0503020204020204" pitchFamily="34" charset="0"/>
            </a:endParaRP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4ABE5E35-F00E-4F8F-B351-088648CCD72F}"/>
              </a:ext>
            </a:extLst>
          </p:cNvPr>
          <p:cNvSpPr/>
          <p:nvPr/>
        </p:nvSpPr>
        <p:spPr>
          <a:xfrm>
            <a:off x="1906795" y="4130087"/>
            <a:ext cx="1080243" cy="1798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latin typeface="Corbel" panose="020B0503020204020204" pitchFamily="34" charset="0"/>
              </a:rPr>
              <a:t>Deprivation</a:t>
            </a:r>
            <a:endParaRPr lang="en-US" sz="1000" b="1" dirty="0">
              <a:latin typeface="Corbel" panose="020B0503020204020204" pitchFamily="34" charset="0"/>
            </a:endParaRP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A7BAE73C-D465-429B-8507-BC22D1183989}"/>
              </a:ext>
            </a:extLst>
          </p:cNvPr>
          <p:cNvSpPr/>
          <p:nvPr/>
        </p:nvSpPr>
        <p:spPr>
          <a:xfrm>
            <a:off x="1906794" y="4362620"/>
            <a:ext cx="1080243" cy="1798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latin typeface="Corbel" panose="020B0503020204020204" pitchFamily="34" charset="0"/>
              </a:rPr>
              <a:t>Inequality</a:t>
            </a:r>
            <a:endParaRPr lang="en-US" sz="1000" b="1" dirty="0">
              <a:latin typeface="Corbel" panose="020B0503020204020204" pitchFamily="34" charset="0"/>
            </a:endParaRP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C8FF5C05-3013-404D-AAF2-3E3628C9EF0D}"/>
              </a:ext>
            </a:extLst>
          </p:cNvPr>
          <p:cNvSpPr/>
          <p:nvPr/>
        </p:nvSpPr>
        <p:spPr>
          <a:xfrm>
            <a:off x="1906793" y="4596503"/>
            <a:ext cx="1080243" cy="320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latin typeface="Corbel" panose="020B0503020204020204" pitchFamily="34" charset="0"/>
              </a:rPr>
              <a:t>Population density</a:t>
            </a:r>
            <a:endParaRPr lang="en-US" sz="1000" b="1" dirty="0">
              <a:latin typeface="Corbel" panose="020B0503020204020204" pitchFamily="34" charset="0"/>
            </a:endParaRP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102DA6F8-BC5F-4A6E-8C0E-699B26249AC4}"/>
              </a:ext>
            </a:extLst>
          </p:cNvPr>
          <p:cNvSpPr/>
          <p:nvPr/>
        </p:nvSpPr>
        <p:spPr>
          <a:xfrm>
            <a:off x="1906792" y="4961353"/>
            <a:ext cx="1080243" cy="180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latin typeface="Corbel" panose="020B0503020204020204" pitchFamily="34" charset="0"/>
              </a:rPr>
              <a:t>Ethnic density</a:t>
            </a:r>
            <a:endParaRPr lang="en-US" sz="1000" b="1" dirty="0">
              <a:latin typeface="Corbel" panose="020B0503020204020204" pitchFamily="34" charset="0"/>
            </a:endParaRP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8961B64F-FB26-4CC8-A659-8665C1448885}"/>
              </a:ext>
            </a:extLst>
          </p:cNvPr>
          <p:cNvSpPr/>
          <p:nvPr/>
        </p:nvSpPr>
        <p:spPr>
          <a:xfrm>
            <a:off x="1906791" y="5199374"/>
            <a:ext cx="1080243" cy="320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latin typeface="Corbel" panose="020B0503020204020204" pitchFamily="34" charset="0"/>
              </a:rPr>
              <a:t>Social fragmentation</a:t>
            </a:r>
            <a:endParaRPr lang="en-US" sz="1000" b="1" dirty="0">
              <a:latin typeface="Corbel" panose="020B05030202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38E8B7-AFFB-4CD7-8BAF-A8B8E4014128}"/>
              </a:ext>
            </a:extLst>
          </p:cNvPr>
          <p:cNvSpPr txBox="1"/>
          <p:nvPr/>
        </p:nvSpPr>
        <p:spPr>
          <a:xfrm>
            <a:off x="1830714" y="681038"/>
            <a:ext cx="5482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latin typeface="Corbel" panose="020B0503020204020204" pitchFamily="34" charset="0"/>
              </a:rPr>
              <a:t>Seed data from 3 epidemiological studies of FEP</a:t>
            </a:r>
            <a:endParaRPr lang="en-US" sz="2000" b="1" dirty="0">
              <a:latin typeface="Corbel" panose="020B0503020204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3A6B3B-E03C-43A5-A697-BD3B10BEFF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E4CEE-7DC5-423B-9FE4-171159913B64}" type="slidenum">
              <a:rPr lang="en-US" smtClean="0"/>
              <a:t>9</a:t>
            </a:fld>
            <a:endParaRPr lang="en-US"/>
          </a:p>
        </p:txBody>
      </p:sp>
      <p:sp>
        <p:nvSpPr>
          <p:cNvPr id="24" name="References 2">
            <a:extLst>
              <a:ext uri="{FF2B5EF4-FFF2-40B4-BE49-F238E27FC236}">
                <a16:creationId xmlns:a16="http://schemas.microsoft.com/office/drawing/2014/main" id="{EF742FC3-BF99-4C1E-9A66-62EF37668CDF}"/>
              </a:ext>
            </a:extLst>
          </p:cNvPr>
          <p:cNvSpPr txBox="1"/>
          <p:nvPr/>
        </p:nvSpPr>
        <p:spPr>
          <a:xfrm>
            <a:off x="7612240" y="1305526"/>
            <a:ext cx="1407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Garamond" panose="02020404030301010803" pitchFamily="18" charset="0"/>
              </a:rPr>
              <a:t>Kirkbride </a:t>
            </a:r>
            <a:r>
              <a:rPr lang="en-GB" sz="1200" i="1" dirty="0">
                <a:latin typeface="Garamond" panose="02020404030301010803" pitchFamily="18" charset="0"/>
              </a:rPr>
              <a:t>et al</a:t>
            </a:r>
            <a:r>
              <a:rPr lang="en-GB" sz="1200" dirty="0">
                <a:latin typeface="Garamond" panose="02020404030301010803" pitchFamily="18" charset="0"/>
              </a:rPr>
              <a:t>, 2006</a:t>
            </a:r>
          </a:p>
          <a:p>
            <a:r>
              <a:rPr lang="en-GB" sz="1200" dirty="0">
                <a:latin typeface="Garamond" panose="02020404030301010803" pitchFamily="18" charset="0"/>
              </a:rPr>
              <a:t>Kirkbride </a:t>
            </a:r>
            <a:r>
              <a:rPr lang="en-GB" sz="1200" i="1" dirty="0">
                <a:latin typeface="Garamond" panose="02020404030301010803" pitchFamily="18" charset="0"/>
              </a:rPr>
              <a:t>et al</a:t>
            </a:r>
            <a:r>
              <a:rPr lang="en-GB" sz="1200" dirty="0">
                <a:latin typeface="Garamond" panose="02020404030301010803" pitchFamily="18" charset="0"/>
              </a:rPr>
              <a:t>, 2008</a:t>
            </a:r>
          </a:p>
          <a:p>
            <a:r>
              <a:rPr lang="en-GB" sz="1200" dirty="0">
                <a:latin typeface="Garamond" panose="02020404030301010803" pitchFamily="18" charset="0"/>
              </a:rPr>
              <a:t>Kirkbride </a:t>
            </a:r>
            <a:r>
              <a:rPr lang="en-GB" sz="1200" i="1" dirty="0">
                <a:latin typeface="Garamond" panose="02020404030301010803" pitchFamily="18" charset="0"/>
              </a:rPr>
              <a:t>et al</a:t>
            </a:r>
            <a:r>
              <a:rPr lang="en-GB" sz="1200" dirty="0">
                <a:latin typeface="Garamond" panose="02020404030301010803" pitchFamily="18" charset="0"/>
              </a:rPr>
              <a:t>, 2017</a:t>
            </a:r>
          </a:p>
          <a:p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1AC061-5B34-4E9E-9D44-69FC3194D8C9}"/>
              </a:ext>
            </a:extLst>
          </p:cNvPr>
          <p:cNvSpPr txBox="1"/>
          <p:nvPr/>
        </p:nvSpPr>
        <p:spPr>
          <a:xfrm>
            <a:off x="0" y="6606650"/>
            <a:ext cx="22637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oper Hewitt Book" pitchFamily="2" charset="0"/>
                <a:ea typeface="Cooper Hewitt Book" pitchFamily="2" charset="0"/>
              </a:rPr>
              <a:t>McDonald et al (2021) Br. J Psychiatry, In press</a:t>
            </a:r>
          </a:p>
        </p:txBody>
      </p:sp>
    </p:spTree>
    <p:extLst>
      <p:ext uri="{BB962C8B-B14F-4D97-AF65-F5344CB8AC3E}">
        <p14:creationId xmlns:p14="http://schemas.microsoft.com/office/powerpoint/2010/main" val="30562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UCLTheme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CLTheme" id="{EDF04114-7A7E-4EFC-9A9F-467B4118CE59}" vid="{1FCDB5E8-5BDD-4C77-806D-2192E9BE6875}"/>
    </a:ext>
  </a:extLst>
</a:theme>
</file>

<file path=ppt/theme/theme2.xml><?xml version="1.0" encoding="utf-8"?>
<a:theme xmlns:a="http://schemas.openxmlformats.org/drawingml/2006/main" name="1_UCLTheme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CLTheme" id="{EDF04114-7A7E-4EFC-9A9F-467B4118CE59}" vid="{1FCDB5E8-5BDD-4C77-806D-2192E9BE687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UCLTheme</Template>
  <TotalTime>0</TotalTime>
  <Words>2618</Words>
  <Application>Microsoft Office PowerPoint</Application>
  <PresentationFormat>On-screen Show (4:3)</PresentationFormat>
  <Paragraphs>409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Cooper Hewitt Book</vt:lpstr>
      <vt:lpstr>Corbel</vt:lpstr>
      <vt:lpstr>Gadugi</vt:lpstr>
      <vt:lpstr>Garamond</vt:lpstr>
      <vt:lpstr>UCLTheme</vt:lpstr>
      <vt:lpstr>1_UCLTheme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Kirkbride, James</dc:creator>
  <cp:lastModifiedBy>Kirkbride, James</cp:lastModifiedBy>
  <cp:revision>56</cp:revision>
  <dcterms:created xsi:type="dcterms:W3CDTF">2019-10-24T16:27:19Z</dcterms:created>
  <dcterms:modified xsi:type="dcterms:W3CDTF">2021-01-28T16:20:49Z</dcterms:modified>
</cp:coreProperties>
</file>